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99" r:id="rId4"/>
    <p:sldId id="258" r:id="rId5"/>
    <p:sldId id="259" r:id="rId6"/>
    <p:sldId id="260" r:id="rId7"/>
    <p:sldId id="264" r:id="rId8"/>
    <p:sldId id="261" r:id="rId9"/>
    <p:sldId id="262" r:id="rId10"/>
    <p:sldId id="263" r:id="rId11"/>
    <p:sldId id="265" r:id="rId12"/>
    <p:sldId id="311" r:id="rId13"/>
    <p:sldId id="308" r:id="rId14"/>
    <p:sldId id="309" r:id="rId15"/>
    <p:sldId id="266" r:id="rId16"/>
    <p:sldId id="268" r:id="rId17"/>
    <p:sldId id="267" r:id="rId18"/>
    <p:sldId id="269" r:id="rId19"/>
    <p:sldId id="305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310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307" r:id="rId43"/>
    <p:sldId id="312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300" r:id="rId53"/>
    <p:sldId id="301" r:id="rId54"/>
    <p:sldId id="302" r:id="rId55"/>
    <p:sldId id="303" r:id="rId56"/>
    <p:sldId id="304" r:id="rId57"/>
    <p:sldId id="313" r:id="rId58"/>
    <p:sldId id="306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90" autoAdjust="0"/>
  </p:normalViewPr>
  <p:slideViewPr>
    <p:cSldViewPr>
      <p:cViewPr varScale="1">
        <p:scale>
          <a:sx n="102" d="100"/>
          <a:sy n="102" d="100"/>
        </p:scale>
        <p:origin x="-108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17A7-303F-4368-BFB3-12977C5BD4D0}" type="datetimeFigureOut">
              <a:rPr lang="en-US" smtClean="0"/>
              <a:t>5/22/12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F180-C8E8-475A-A8BC-1D074BD14C5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17A7-303F-4368-BFB3-12977C5BD4D0}" type="datetimeFigureOut">
              <a:rPr lang="en-US" smtClean="0"/>
              <a:t>5/22/12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F180-C8E8-475A-A8BC-1D074BD14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17A7-303F-4368-BFB3-12977C5BD4D0}" type="datetimeFigureOut">
              <a:rPr lang="en-US" smtClean="0"/>
              <a:t>5/22/12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F180-C8E8-475A-A8BC-1D074BD14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17A7-303F-4368-BFB3-12977C5BD4D0}" type="datetimeFigureOut">
              <a:rPr lang="en-US" smtClean="0"/>
              <a:t>5/22/12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F180-C8E8-475A-A8BC-1D074BD14C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17A7-303F-4368-BFB3-12977C5BD4D0}" type="datetimeFigureOut">
              <a:rPr lang="en-US" smtClean="0"/>
              <a:t>5/22/12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F180-C8E8-475A-A8BC-1D074BD14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17A7-303F-4368-BFB3-12977C5BD4D0}" type="datetimeFigureOut">
              <a:rPr lang="en-US" smtClean="0"/>
              <a:t>5/22/12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F180-C8E8-475A-A8BC-1D074BD14C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17A7-303F-4368-BFB3-12977C5BD4D0}" type="datetimeFigureOut">
              <a:rPr lang="en-US" smtClean="0"/>
              <a:t>5/22/12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F180-C8E8-475A-A8BC-1D074BD14C5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17A7-303F-4368-BFB3-12977C5BD4D0}" type="datetimeFigureOut">
              <a:rPr lang="en-US" smtClean="0"/>
              <a:t>5/22/12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F180-C8E8-475A-A8BC-1D074BD14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17A7-303F-4368-BFB3-12977C5BD4D0}" type="datetimeFigureOut">
              <a:rPr lang="en-US" smtClean="0"/>
              <a:t>5/22/12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F180-C8E8-475A-A8BC-1D074BD14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17A7-303F-4368-BFB3-12977C5BD4D0}" type="datetimeFigureOut">
              <a:rPr lang="en-US" smtClean="0"/>
              <a:t>5/22/12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F180-C8E8-475A-A8BC-1D074BD14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17A7-303F-4368-BFB3-12977C5BD4D0}" type="datetimeFigureOut">
              <a:rPr lang="en-US" smtClean="0"/>
              <a:t>5/22/12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0F180-C8E8-475A-A8BC-1D074BD14C5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3317A7-303F-4368-BFB3-12977C5BD4D0}" type="datetimeFigureOut">
              <a:rPr lang="en-US" smtClean="0"/>
              <a:t>5/22/12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E0F180-C8E8-475A-A8BC-1D074BD14C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rrigation.org/swat/control_climate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6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Relationship Id="rId3" Type="http://schemas.openxmlformats.org/officeDocument/2006/relationships/image" Target="../media/image5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Relationship Id="rId3" Type="http://schemas.openxmlformats.org/officeDocument/2006/relationships/image" Target="../media/image56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Relationship Id="rId3" Type="http://schemas.openxmlformats.org/officeDocument/2006/relationships/image" Target="../media/image58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eg"/><Relationship Id="rId3" Type="http://schemas.openxmlformats.org/officeDocument/2006/relationships/image" Target="../media/image60.gi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nergy.ca.gov/title24/2008standards/ordinances/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eg"/><Relationship Id="rId3" Type="http://schemas.openxmlformats.org/officeDocument/2006/relationships/image" Target="../media/image65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eg"/><Relationship Id="rId3" Type="http://schemas.openxmlformats.org/officeDocument/2006/relationships/image" Target="../media/image67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fakih@aefincusa.com" TargetMode="External"/><Relationship Id="rId3" Type="http://schemas.openxmlformats.org/officeDocument/2006/relationships/image" Target="../media/image6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1654459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/>
              <a:t>CalGreen</a:t>
            </a:r>
            <a:r>
              <a:rPr lang="en-US" sz="3600" b="1" dirty="0"/>
              <a:t> </a:t>
            </a:r>
            <a:r>
              <a:rPr lang="en-US" sz="3600" b="1" dirty="0" smtClean="0"/>
              <a:t>Compliance:</a:t>
            </a:r>
          </a:p>
          <a:p>
            <a:pPr algn="ctr"/>
            <a:r>
              <a:rPr lang="en-US" sz="3600" b="1" dirty="0" smtClean="0"/>
              <a:t>Inspection &amp; </a:t>
            </a:r>
            <a:r>
              <a:rPr lang="en-US" sz="3600" b="1" dirty="0"/>
              <a:t>Verification of </a:t>
            </a:r>
            <a:r>
              <a:rPr lang="en-US" sz="3600" b="1" dirty="0" err="1"/>
              <a:t>CalGreen</a:t>
            </a:r>
            <a:r>
              <a:rPr lang="en-US" sz="3600" b="1" dirty="0"/>
              <a:t> Projects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1945497" y="4267200"/>
            <a:ext cx="52261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Presented by: </a:t>
            </a:r>
          </a:p>
          <a:p>
            <a:pPr algn="ctr"/>
            <a:r>
              <a:rPr lang="en-US" dirty="0" smtClean="0"/>
              <a:t>Moe Fakih, MPA, LEED AP O+M, BPI, CGBP</a:t>
            </a:r>
          </a:p>
          <a:p>
            <a:pPr algn="ctr"/>
            <a:r>
              <a:rPr lang="en-US" dirty="0" smtClean="0"/>
              <a:t>AEF Consulting, Engineering &amp; Construction,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928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fcitizen.com/blog/wp-content/uploads/2008/12/go8f4013-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59" y="0"/>
            <a:ext cx="6741459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rchinmovement.files.wordpress.com/2010/09/stomach-full-of-plast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444127"/>
            <a:ext cx="44577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1.bp.blogspot.com/_ZbF3vmqADV4/TFxgAR5xnCI/AAAAAAAAD6A/Anx1YS1HUK8/s1600/6a00d8341c713953ef00e55195c7488834-800wi%5B1%5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59" y="3435723"/>
            <a:ext cx="4722159" cy="340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images.wikia.com/originallylooneytunes/images/a/ae/Tweety_300-1-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228600"/>
            <a:ext cx="20574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029200" y="26894"/>
            <a:ext cx="2057400" cy="12763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It’s not my </a:t>
            </a:r>
            <a:r>
              <a:rPr lang="en-US" dirty="0" err="1" smtClean="0">
                <a:solidFill>
                  <a:schemeClr val="tx1"/>
                </a:solidFill>
              </a:rPr>
              <a:t>pwoblem</a:t>
            </a:r>
            <a:r>
              <a:rPr lang="en-US" dirty="0" smtClean="0">
                <a:solidFill>
                  <a:schemeClr val="tx1"/>
                </a:solidFill>
              </a:rPr>
              <a:t>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807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112058"/>
            <a:ext cx="6685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/>
              <a:t>Division 4.2 – ENERGY </a:t>
            </a:r>
            <a:r>
              <a:rPr lang="en-US" sz="3200" b="1" u="sng" dirty="0" smtClean="0"/>
              <a:t>EFFICIENCY</a:t>
            </a:r>
            <a:endParaRPr lang="en-US" sz="32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143000"/>
            <a:ext cx="62270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Calls for exceeding Title-24 efficiency standards by 15%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Jurisdictions are codifying their own standards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1881664"/>
            <a:ext cx="271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City of Manhattan Beach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3236" y="2271778"/>
            <a:ext cx="8728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Created a Green Building Task Force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ll </a:t>
            </a:r>
            <a:r>
              <a:rPr lang="en-US" dirty="0"/>
              <a:t>permit applicants for </a:t>
            </a:r>
            <a:r>
              <a:rPr lang="en-US" dirty="0" smtClean="0"/>
              <a:t>new residential </a:t>
            </a:r>
            <a:r>
              <a:rPr lang="en-US" dirty="0"/>
              <a:t>construction and residential additions and remodels </a:t>
            </a:r>
            <a:r>
              <a:rPr lang="en-US" dirty="0" smtClean="0"/>
              <a:t>exceeding 50</a:t>
            </a:r>
            <a:r>
              <a:rPr lang="en-US" dirty="0"/>
              <a:t>% valuation to exceed the performance requirements of the </a:t>
            </a:r>
            <a:r>
              <a:rPr lang="en-US" dirty="0" smtClean="0"/>
              <a:t>2008 Building </a:t>
            </a:r>
            <a:r>
              <a:rPr lang="en-US" dirty="0"/>
              <a:t>Energy Efficiency Standards by a margin of 15%.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8318" y="396196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If prescriptive measures or more stringent than mandatory measures, the stricter of the two is adopted into plans</a:t>
            </a:r>
          </a:p>
        </p:txBody>
      </p:sp>
    </p:spTree>
    <p:extLst>
      <p:ext uri="{BB962C8B-B14F-4D97-AF65-F5344CB8AC3E}">
        <p14:creationId xmlns:p14="http://schemas.microsoft.com/office/powerpoint/2010/main" val="661783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772400" cy="114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600" dirty="0" smtClean="0"/>
              <a:t>Building Resource Consumption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1676400"/>
            <a:ext cx="8229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 dirty="0"/>
              <a:t>In the United States alone, buildings account for: </a:t>
            </a:r>
            <a:br>
              <a:rPr lang="en-US" sz="2400" dirty="0"/>
            </a:br>
            <a:r>
              <a:rPr lang="en-US" sz="2400" dirty="0"/>
              <a:t>•    72% of electricity consumption,</a:t>
            </a:r>
            <a:br>
              <a:rPr lang="en-US" sz="2400" dirty="0"/>
            </a:br>
            <a:r>
              <a:rPr lang="en-US" sz="2400" dirty="0"/>
              <a:t>•    39% of energy use,</a:t>
            </a:r>
            <a:br>
              <a:rPr lang="en-US" sz="2400" dirty="0"/>
            </a:br>
            <a:r>
              <a:rPr lang="en-US" sz="2400" dirty="0"/>
              <a:t>•    38% of all carbon dioxide (CO</a:t>
            </a:r>
            <a:r>
              <a:rPr lang="en-US" sz="2400" baseline="-30000" dirty="0"/>
              <a:t>2</a:t>
            </a:r>
            <a:r>
              <a:rPr lang="en-US" sz="2400" dirty="0"/>
              <a:t>) emissions,</a:t>
            </a:r>
            <a:br>
              <a:rPr lang="en-US" sz="2400" dirty="0"/>
            </a:br>
            <a:r>
              <a:rPr lang="en-US" sz="2400" dirty="0"/>
              <a:t>•    40% of raw materials use,</a:t>
            </a:r>
            <a:br>
              <a:rPr lang="en-US" sz="2400" dirty="0"/>
            </a:br>
            <a:r>
              <a:rPr lang="en-US" sz="2400" dirty="0"/>
              <a:t>•    30% of waste output (136 million tons annually), and</a:t>
            </a:r>
            <a:br>
              <a:rPr lang="en-US" sz="2400" dirty="0"/>
            </a:br>
            <a:r>
              <a:rPr lang="en-US" sz="2400" dirty="0"/>
              <a:t>•    14% of potable water consumption.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799" y="4354056"/>
            <a:ext cx="231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(Source: BOMA.ORG)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059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199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064500" cy="914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600" dirty="0" smtClean="0"/>
              <a:t>Pollution from Energy Production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57200" y="1515035"/>
            <a:ext cx="2298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dirty="0"/>
              <a:t>Coal Fired Plants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79525" y="2165910"/>
            <a:ext cx="58096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dirty="0"/>
              <a:t> 59% of total U.S. sulfur dioxide pollution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95400" y="2581835"/>
            <a:ext cx="55515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dirty="0"/>
              <a:t> 18% of total nitrogen oxides every year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295400" y="3039035"/>
            <a:ext cx="55579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dirty="0"/>
              <a:t> Release about 50% of particle pollution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295400" y="3496235"/>
            <a:ext cx="7688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dirty="0"/>
              <a:t> Release over 40% of total U.S. carbon dioxide emissions 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295400" y="4029635"/>
            <a:ext cx="45961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dirty="0"/>
              <a:t> Release 67 air toxins (Mercury) 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09600" y="4715435"/>
            <a:ext cx="318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dirty="0"/>
              <a:t>Natural Gas Fired Plants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295400" y="5172635"/>
            <a:ext cx="6747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dirty="0"/>
              <a:t> Carbon dioxide, carbon monoxide, nitrogen oxide</a:t>
            </a:r>
          </a:p>
        </p:txBody>
      </p:sp>
      <p:pic>
        <p:nvPicPr>
          <p:cNvPr id="13" name="Picture 2" descr="http://newenergyalternative.com/wp-content/uploads/2009/06/air-pollution-proble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089" y="12909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162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1524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/>
              <a:t>Division 4.3 – WATER EFFICIENCY AND CONSERVATION</a:t>
            </a:r>
            <a:endParaRPr lang="en-US" sz="28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58906" y="838200"/>
            <a:ext cx="61774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20% Reduction in Water Use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This is achieved by: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Calculating matching flow rates on Table 4.303.2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Exceeding calculated baseline using Table </a:t>
            </a:r>
            <a:r>
              <a:rPr lang="en-US" dirty="0"/>
              <a:t>4.303.1 </a:t>
            </a:r>
          </a:p>
        </p:txBody>
      </p:sp>
      <p:pic>
        <p:nvPicPr>
          <p:cNvPr id="7170" name="Picture 2" descr="http://www.eieihome.com/Custom/Upload_files/images/Multiple%20shower%20hea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73317"/>
            <a:ext cx="3317645" cy="434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8906" y="2058220"/>
            <a:ext cx="7451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Multiple shower heads – Cannot exceed 2.5 GPM @ 80 PSI combined</a:t>
            </a:r>
            <a:endParaRPr lang="en-US" dirty="0"/>
          </a:p>
        </p:txBody>
      </p:sp>
      <p:pic>
        <p:nvPicPr>
          <p:cNvPr id="7172" name="Picture 4" descr="http://www.gogreenswatteam.com/GoGreenEcoProducts/images/Shower%20Flow%20Meter%20B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15" y="2926976"/>
            <a:ext cx="202882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29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228600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/>
              <a:t>SECTION </a:t>
            </a:r>
            <a:r>
              <a:rPr lang="en-US" sz="3200" b="1" u="sng" dirty="0" smtClean="0"/>
              <a:t>4.304: Outdoor Water Use </a:t>
            </a:r>
            <a:endParaRPr lang="en-US" sz="32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076235"/>
            <a:ext cx="66672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Automatic irrigation controls are required at end of inspection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W</a:t>
            </a:r>
            <a:r>
              <a:rPr lang="en-US" dirty="0" smtClean="0"/>
              <a:t>eather </a:t>
            </a:r>
            <a:r>
              <a:rPr lang="en-US" dirty="0"/>
              <a:t>or soil </a:t>
            </a:r>
            <a:r>
              <a:rPr lang="en-US" dirty="0" smtClean="0"/>
              <a:t>moisture-based sensors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Weather based sensors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2133600"/>
            <a:ext cx="75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Inspection Notes: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At plan intake, a proper sensor strategy should be used. </a:t>
            </a: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://www.irrigation.org/swat/control_climate/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Ensure controls are </a:t>
            </a:r>
            <a:r>
              <a:rPr lang="en-US" dirty="0" smtClean="0"/>
              <a:t>installed and/or calibrated/updated.  </a:t>
            </a:r>
            <a:r>
              <a:rPr lang="en-US" dirty="0"/>
              <a:t>Some companies offer calibration reports.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38862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Types of sensors: </a:t>
            </a:r>
          </a:p>
          <a:p>
            <a:r>
              <a:rPr lang="en-US" dirty="0" smtClean="0"/>
              <a:t>Historical, Historical w/ Sensor, Off-Site Data, </a:t>
            </a:r>
            <a:r>
              <a:rPr lang="en-US" dirty="0"/>
              <a:t>W</a:t>
            </a:r>
            <a:r>
              <a:rPr lang="en-US" dirty="0" smtClean="0"/>
              <a:t>eather Station, Moisture Sensor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04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164068"/>
            <a:ext cx="4124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is Water Conservation Important?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42052"/>
            <a:ext cx="804925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1% of Earth’s water is usable by humans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.3% in rivers &amp; lakes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19% State’s Energy use, 30% State’s natural gas, 88 billion gal. diesel fuel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 water, </a:t>
            </a:r>
            <a:r>
              <a:rPr lang="en-US" dirty="0"/>
              <a:t>n</a:t>
            </a:r>
            <a:r>
              <a:rPr lang="en-US" dirty="0" smtClean="0"/>
              <a:t>o life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8194" name="Picture 2" descr="Barcharts of the distribution of water on Ea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61758"/>
            <a:ext cx="7439655" cy="477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318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52400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SECTION </a:t>
            </a:r>
            <a:r>
              <a:rPr lang="en-US" b="1" u="sng" dirty="0" smtClean="0"/>
              <a:t>4.406: ENHANCED DURABILITY</a:t>
            </a:r>
            <a:r>
              <a:rPr lang="en-US" u="sng" dirty="0"/>
              <a:t> </a:t>
            </a:r>
            <a:r>
              <a:rPr lang="en-US" b="1" u="sng" dirty="0" smtClean="0"/>
              <a:t>AND </a:t>
            </a:r>
            <a:r>
              <a:rPr lang="en-US" b="1" u="sng" dirty="0"/>
              <a:t>REDUCED MAINTENANCE</a:t>
            </a:r>
            <a:endParaRPr lang="en-US" u="sng" dirty="0"/>
          </a:p>
        </p:txBody>
      </p:sp>
      <p:sp>
        <p:nvSpPr>
          <p:cNvPr id="5" name="Rectangle 4"/>
          <p:cNvSpPr/>
          <p:nvPr/>
        </p:nvSpPr>
        <p:spPr>
          <a:xfrm>
            <a:off x="533400" y="7620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4.406.1 Joints and openings. </a:t>
            </a:r>
            <a:r>
              <a:rPr lang="en-US" dirty="0"/>
              <a:t>Openings in the building envelope separating conditioned space from unconditioned space needed to accommodate gas, plumbing, electrical lines and other necessary penetrations must be sealed in compliance with the </a:t>
            </a:r>
            <a:r>
              <a:rPr lang="en-US" i="1" dirty="0"/>
              <a:t>California Energy Code</a:t>
            </a:r>
            <a:r>
              <a:rPr lang="en-US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2114781"/>
            <a:ext cx="215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Thermal Boundary: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2514600" y="2452282"/>
            <a:ext cx="5083309" cy="4012160"/>
            <a:chOff x="2514600" y="2452282"/>
            <a:chExt cx="5083309" cy="4012160"/>
          </a:xfrm>
        </p:grpSpPr>
        <p:grpSp>
          <p:nvGrpSpPr>
            <p:cNvPr id="26" name="Group 25"/>
            <p:cNvGrpSpPr/>
            <p:nvPr/>
          </p:nvGrpSpPr>
          <p:grpSpPr>
            <a:xfrm>
              <a:off x="2776528" y="2502042"/>
              <a:ext cx="4821381" cy="3962400"/>
              <a:chOff x="2767563" y="2502042"/>
              <a:chExt cx="4821381" cy="3962400"/>
            </a:xfrm>
          </p:grpSpPr>
          <p:pic>
            <p:nvPicPr>
              <p:cNvPr id="1028" name="Picture 4" descr="http://www.epa.gov/iaq/homes/images/house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7563" y="2502042"/>
                <a:ext cx="4821381" cy="3962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9" name="Straight Connector 8"/>
              <p:cNvCxnSpPr/>
              <p:nvPr/>
            </p:nvCxnSpPr>
            <p:spPr>
              <a:xfrm>
                <a:off x="3505200" y="3657600"/>
                <a:ext cx="190500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505200" y="5486400"/>
                <a:ext cx="381000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7315200" y="4191000"/>
                <a:ext cx="0" cy="125594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7162800" y="3505200"/>
                <a:ext cx="152400" cy="83820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5257800" y="3523129"/>
                <a:ext cx="190500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3505200" y="3657600"/>
                <a:ext cx="4482" cy="178934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257800" y="3523129"/>
                <a:ext cx="152400" cy="13447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Arrow Connector 27"/>
            <p:cNvCxnSpPr/>
            <p:nvPr/>
          </p:nvCxnSpPr>
          <p:spPr>
            <a:xfrm flipH="1">
              <a:off x="5178253" y="2743200"/>
              <a:ext cx="765347" cy="847164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 flipV="1">
              <a:off x="5410200" y="5446948"/>
              <a:ext cx="1676400" cy="978042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2514600" y="4552274"/>
              <a:ext cx="838200" cy="934126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419165" y="2452282"/>
              <a:ext cx="12827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Sealed openings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32540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esidentialenergysolutions.com/grfx/houselea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959"/>
            <a:ext cx="9144000" cy="685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383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383" y="1143000"/>
            <a:ext cx="6337761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u="sng" dirty="0" smtClean="0"/>
              <a:t>Agenda</a:t>
            </a:r>
          </a:p>
          <a:p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Code Review &amp; Verification Methods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Code Updates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Examples from other Agencies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Discussion, Q&amp;A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1938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hegarsts.com/images/Insulation%20Seal%20Joints%2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3718864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0988" y="533400"/>
            <a:ext cx="3067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Seal with Low VOC Products</a:t>
            </a:r>
            <a:endParaRPr lang="en-US" dirty="0"/>
          </a:p>
        </p:txBody>
      </p:sp>
      <p:pic>
        <p:nvPicPr>
          <p:cNvPr id="2050" name="Picture 2" descr="http://homeenergypartners.com/wp-content/uploads/2012/04/crawl_clean2-300x2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024" y="1797557"/>
            <a:ext cx="4419600" cy="349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05400" y="1255059"/>
            <a:ext cx="269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Well sealed Crawl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382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41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SECTION </a:t>
            </a:r>
            <a:r>
              <a:rPr lang="en-US" b="1" u="sng" dirty="0" smtClean="0"/>
              <a:t>4.408: CONSTRUCTION </a:t>
            </a:r>
            <a:r>
              <a:rPr lang="en-US" b="1" u="sng" dirty="0"/>
              <a:t>WASTE REDUCTION, DISPOSAL AND RECYCLING</a:t>
            </a:r>
            <a:endParaRPr lang="en-US" u="sng" dirty="0"/>
          </a:p>
        </p:txBody>
      </p:sp>
      <p:sp>
        <p:nvSpPr>
          <p:cNvPr id="6" name="Rectangle 5"/>
          <p:cNvSpPr/>
          <p:nvPr/>
        </p:nvSpPr>
        <p:spPr>
          <a:xfrm>
            <a:off x="762000" y="797511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Recycle and/or salvage for reuse a minimum of 50 percent of the nonhazardous construction and demolition debris, or meet a local construction and demolition waste management ordinance, whichever is more stringent.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3235" y="2280157"/>
            <a:ext cx="8629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Easier to comply in South Bay and in most California municipalities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Typically already enforced through a construction &amp; demolition waste program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05000" y="3712277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4.408.2 Construction waste management plan. </a:t>
            </a:r>
            <a:endParaRPr lang="en-US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4343400"/>
            <a:ext cx="64331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Demo trades or </a:t>
            </a:r>
            <a:r>
              <a:rPr lang="en-US" dirty="0" err="1" smtClean="0"/>
              <a:t>Subtrades</a:t>
            </a:r>
            <a:r>
              <a:rPr lang="en-US" dirty="0" smtClean="0"/>
              <a:t> that create waste shall sign off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Address toxic substances &amp; handling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WMP Should </a:t>
            </a:r>
            <a:r>
              <a:rPr lang="en-US" dirty="0"/>
              <a:t>be located on </a:t>
            </a:r>
            <a:r>
              <a:rPr lang="en-US" dirty="0" smtClean="0"/>
              <a:t>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380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337066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SECTION </a:t>
            </a:r>
            <a:r>
              <a:rPr lang="en-US" b="1" u="sng" dirty="0" smtClean="0"/>
              <a:t>4.410: BUILDING </a:t>
            </a:r>
            <a:r>
              <a:rPr lang="en-US" b="1" u="sng" dirty="0"/>
              <a:t>MAINTENANCE AND OPERATION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14505" y="1676400"/>
            <a:ext cx="87008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An owner’s manual will be given to the home owner once the home is completed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Similar to a vehicles owners manual describing maintenance frequencies and</a:t>
            </a:r>
            <a:r>
              <a:rPr lang="en-US" dirty="0"/>
              <a:t> </a:t>
            </a:r>
            <a:r>
              <a:rPr lang="en-US" dirty="0" smtClean="0"/>
              <a:t>how one is to operate the home’s systems.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Educate clients on how to reduce utilities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Local public transportation and car pooling information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Solar incentives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Special inspection requirements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Companies can draft the plan for a fee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2810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ndotahearth.com/images/TwoFlueCutaway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87188"/>
            <a:ext cx="4419600" cy="559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6633" y="6235406"/>
            <a:ext cx="3199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(Source: http</a:t>
            </a:r>
            <a:r>
              <a:rPr lang="en-US" sz="1400" dirty="0" smtClean="0"/>
              <a:t>://mendotahearth.com)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654517" y="129099"/>
            <a:ext cx="2292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 Vent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467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52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u="sng" dirty="0"/>
              <a:t>SECTION </a:t>
            </a:r>
            <a:r>
              <a:rPr lang="en-US" b="1" u="sng" dirty="0" smtClean="0"/>
              <a:t>4.504</a:t>
            </a:r>
            <a:r>
              <a:rPr lang="en-US" u="sng" dirty="0" smtClean="0"/>
              <a:t>: </a:t>
            </a:r>
            <a:r>
              <a:rPr lang="en-US" b="1" u="sng" dirty="0" smtClean="0"/>
              <a:t>POLLUTANT </a:t>
            </a:r>
            <a:r>
              <a:rPr lang="en-US" b="1" u="sng" dirty="0"/>
              <a:t>CONTROL</a:t>
            </a:r>
            <a:endParaRPr lang="en-US" u="sng" dirty="0"/>
          </a:p>
          <a:p>
            <a:r>
              <a:rPr lang="en-US" b="1" u="sng" dirty="0"/>
              <a:t> </a:t>
            </a:r>
            <a:endParaRPr lang="en-US" u="sng" dirty="0"/>
          </a:p>
        </p:txBody>
      </p:sp>
      <p:pic>
        <p:nvPicPr>
          <p:cNvPr id="4098" name="Picture 2" descr="http://www.productionproducts.net/files/ductcovergreen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38400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" y="6096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4.504.1 Covering of duct openings and protection of mechanical equipment during construction. </a:t>
            </a:r>
            <a:endParaRPr lang="en-US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284747" y="1412866"/>
            <a:ext cx="6726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Protect all openings &amp; Equipment.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Create </a:t>
            </a:r>
            <a:r>
              <a:rPr lang="en-US" dirty="0"/>
              <a:t>a Duct and Equipment Protection Plan </a:t>
            </a:r>
            <a:r>
              <a:rPr lang="en-US" dirty="0" smtClean="0"/>
              <a:t>(Not required)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563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5260" y="22771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4.504.2.1 Adhesives, sealants and caulks.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5260" y="607786"/>
            <a:ext cx="3376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4.504.2.2 Paints and coatings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5260" y="980676"/>
            <a:ext cx="4246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4.504.2.3 Aerosol paints and coatings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1512" y="3124200"/>
            <a:ext cx="46342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Verification: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Ensure that the products meet VOC levels specified by </a:t>
            </a:r>
            <a:r>
              <a:rPr lang="en-US" dirty="0" err="1" smtClean="0"/>
              <a:t>CalGreen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See if VOC tables are included in plans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Make sure product cut sheets listing VOC levels are on site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Compare product being used with cut sheets and VOC tables</a:t>
            </a:r>
            <a:endParaRPr lang="en-US" dirty="0"/>
          </a:p>
        </p:txBody>
      </p:sp>
      <p:pic>
        <p:nvPicPr>
          <p:cNvPr id="5130" name="Picture 10" descr="https://apps.laticrete.com/VendorWeb/images/DS-718.0SP-01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1" t="2099" r="7604" b="2746"/>
          <a:stretch/>
        </p:blipFill>
        <p:spPr bwMode="auto">
          <a:xfrm>
            <a:off x="4724399" y="792452"/>
            <a:ext cx="4208929" cy="538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7672" y="1353601"/>
            <a:ext cx="2733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4.504.3 Carpet systems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1751" y="1722933"/>
            <a:ext cx="3850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4.504.4 Resilient flooring systems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1751" y="2109305"/>
            <a:ext cx="3881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4.504.5 Composite wood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799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870" y="2057400"/>
            <a:ext cx="6315075" cy="4676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77249" y="152400"/>
            <a:ext cx="3913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4.505.2 Concrete slab foundations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849869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Now require a capillary break (Polyurethane)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Inspect prior to concrete slab foundation installation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29870" y="1674621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Capillary Break Example: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724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nachi.org/images10/mold-bas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9" y="1676400"/>
            <a:ext cx="4495800" cy="33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maintainyourbuilding.org.uk/data/images/pages/da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682" y="1898909"/>
            <a:ext cx="4519318" cy="292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46842" y="924254"/>
            <a:ext cx="4355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Damage as a result of capillary intrusion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618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228600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4.505.3 Moisture content of building materials</a:t>
            </a:r>
            <a:endParaRPr lang="en-US" u="sng" dirty="0"/>
          </a:p>
        </p:txBody>
      </p:sp>
      <p:sp>
        <p:nvSpPr>
          <p:cNvPr id="5" name="Rectangle 4"/>
          <p:cNvSpPr/>
          <p:nvPr/>
        </p:nvSpPr>
        <p:spPr>
          <a:xfrm>
            <a:off x="0" y="20574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Moisture readings shall be taken at a point 2 feet (610 mm) to 4 feet (1219 mm) from the grade stamped end of each piece to be verified</a:t>
            </a:r>
            <a:r>
              <a:rPr lang="en-US" dirty="0" smtClean="0"/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At least three random moisture readings shall be </a:t>
            </a:r>
            <a:r>
              <a:rPr lang="en-US" dirty="0" smtClean="0"/>
              <a:t>performed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/>
              <a:t>Readings Below 19%, ok</a:t>
            </a:r>
            <a:endParaRPr lang="en-US" dirty="0"/>
          </a:p>
        </p:txBody>
      </p:sp>
      <p:pic>
        <p:nvPicPr>
          <p:cNvPr id="7174" name="Picture 6" descr="http://www.rtkenvironmental.com/blog/wp-content/uploads/2012/02/MoldTes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52" y="1676399"/>
            <a:ext cx="4447154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056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8217" y="152400"/>
            <a:ext cx="7978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What Does </a:t>
            </a:r>
            <a:r>
              <a:rPr lang="en-US" sz="2800" u="sng" dirty="0" err="1" smtClean="0"/>
              <a:t>CalGreen</a:t>
            </a:r>
            <a:r>
              <a:rPr lang="en-US" sz="2800" u="sng" dirty="0" smtClean="0"/>
              <a:t> Mandatory Measures Cover?</a:t>
            </a:r>
            <a:endParaRPr lang="en-US" sz="28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38199" y="1371600"/>
            <a:ext cx="763850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For Both Residential and Commercial:</a:t>
            </a:r>
          </a:p>
          <a:p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 smtClean="0"/>
              <a:t>Planning and Design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Energy Efficiency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Water Efficiency &amp; Conservation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Material Conservation &amp; Resource Efficiency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Environmental Quality</a:t>
            </a:r>
            <a:r>
              <a:rPr lang="en-US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98839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ahealthyhomeece.com/_images/SOL_Humid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041" y="2362200"/>
            <a:ext cx="3641563" cy="407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71800" y="76200"/>
            <a:ext cx="3573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4.506.1 Bathroom exhaust fans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87506" y="757518"/>
            <a:ext cx="72507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Fans are often turned off prematurely so mold still grows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Fans shall be energy star compliant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Humidistat is required unless fan is part od a whole house system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50% to 80% humidity is an acceptable 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733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4961" y="152400"/>
            <a:ext cx="4959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SECTION </a:t>
            </a:r>
            <a:r>
              <a:rPr lang="en-US" b="1" u="sng" dirty="0" smtClean="0"/>
              <a:t>4.507: ENVIRONMENTAL </a:t>
            </a:r>
            <a:r>
              <a:rPr lang="en-US" b="1" u="sng" dirty="0"/>
              <a:t>COMFORT</a:t>
            </a:r>
            <a:endParaRPr lang="en-US" u="sng" dirty="0"/>
          </a:p>
        </p:txBody>
      </p:sp>
      <p:pic>
        <p:nvPicPr>
          <p:cNvPr id="9218" name="Picture 2" descr="http://www.batticdoor.com/images/WHFProdSt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06" y="4648475"/>
            <a:ext cx="2825455" cy="220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taproot.com/content/wp-content/uploads/2009/02/2009022617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51" y="1049427"/>
            <a:ext cx="2952749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6327" y="729734"/>
            <a:ext cx="3145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Probably not code compliant</a:t>
            </a:r>
            <a:endParaRPr lang="en-US" dirty="0"/>
          </a:p>
        </p:txBody>
      </p:sp>
      <p:pic>
        <p:nvPicPr>
          <p:cNvPr id="9224" name="Picture 8" descr="http://www.renovation-headquarters.com/images13/whole%20house%20attic%20f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125" y="1488573"/>
            <a:ext cx="3272117" cy="254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5400" y="1049427"/>
            <a:ext cx="204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Whole House Fans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7733" y="4223591"/>
            <a:ext cx="3567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Insulated R-4.2 Cover (not ideal)</a:t>
            </a:r>
            <a:endParaRPr lang="en-US" dirty="0"/>
          </a:p>
        </p:txBody>
      </p:sp>
      <p:pic>
        <p:nvPicPr>
          <p:cNvPr id="9226" name="Picture 10" descr="http://www.industrialfansdirect.com/Merchant2/graphics/00000001/prod/LFI-S18-F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469" y="1488573"/>
            <a:ext cx="2551861" cy="255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4473114"/>
            <a:ext cx="3289408" cy="126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029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341548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4.507.2 Heating and air-conditioning system design</a:t>
            </a:r>
            <a:endParaRPr lang="en-US" u="sng" dirty="0"/>
          </a:p>
        </p:txBody>
      </p:sp>
      <p:sp>
        <p:nvSpPr>
          <p:cNvPr id="5" name="Rectangle 4"/>
          <p:cNvSpPr/>
          <p:nvPr/>
        </p:nvSpPr>
        <p:spPr>
          <a:xfrm>
            <a:off x="607358" y="1066800"/>
            <a:ext cx="82784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Heat </a:t>
            </a:r>
            <a:r>
              <a:rPr lang="en-US" dirty="0"/>
              <a:t>loss and heat </a:t>
            </a:r>
            <a:r>
              <a:rPr lang="en-US" dirty="0" smtClean="0"/>
              <a:t>gain - </a:t>
            </a:r>
            <a:r>
              <a:rPr lang="en-US" dirty="0"/>
              <a:t>ACCA Manual J, ASHRAE handbooks </a:t>
            </a:r>
            <a:r>
              <a:rPr lang="en-US" dirty="0" smtClean="0"/>
              <a:t> or equivalent</a:t>
            </a:r>
          </a:p>
          <a:p>
            <a:pPr marL="342900" indent="-342900">
              <a:buAutoNum type="arabicPeriod"/>
            </a:pPr>
            <a:r>
              <a:rPr lang="en-US" dirty="0"/>
              <a:t>Duct systems </a:t>
            </a:r>
            <a:r>
              <a:rPr lang="en-US" dirty="0" smtClean="0"/>
              <a:t>sized - </a:t>
            </a:r>
            <a:r>
              <a:rPr lang="en-US" dirty="0"/>
              <a:t>ACCA 29-D Manual D, ASHRAE handbooks or equivalent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Heating </a:t>
            </a:r>
            <a:r>
              <a:rPr lang="en-US" dirty="0"/>
              <a:t>and cooling </a:t>
            </a:r>
            <a:r>
              <a:rPr lang="en-US" dirty="0" smtClean="0"/>
              <a:t>equipment - </a:t>
            </a:r>
            <a:r>
              <a:rPr lang="en-US" dirty="0"/>
              <a:t>ACCA 36-S Manual S or equivalent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6847" y="2729753"/>
            <a:ext cx="84994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Details typically resolved during plan intake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Refer to plan specs or attached reference standards for compliance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Some agencies may elect to have third party HERS raters perform inspections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304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676400"/>
            <a:ext cx="853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CHAPTER </a:t>
            </a:r>
            <a:r>
              <a:rPr lang="en-US" sz="3600" b="1" dirty="0" smtClean="0"/>
              <a:t>5:</a:t>
            </a:r>
          </a:p>
          <a:p>
            <a:pPr algn="ctr"/>
            <a:r>
              <a:rPr lang="en-US" sz="3600" b="1" dirty="0" smtClean="0"/>
              <a:t>NONRESIDENTIAL </a:t>
            </a:r>
            <a:r>
              <a:rPr lang="en-US" sz="3600" b="1" dirty="0"/>
              <a:t>MANDATORY MEASURES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2742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72553" y="152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u="sng" dirty="0"/>
              <a:t>SECTION </a:t>
            </a:r>
            <a:r>
              <a:rPr lang="en-US" b="1" u="sng" dirty="0" smtClean="0"/>
              <a:t>5.106</a:t>
            </a:r>
            <a:r>
              <a:rPr lang="en-US" u="sng" dirty="0"/>
              <a:t> </a:t>
            </a:r>
            <a:r>
              <a:rPr lang="en-US" b="1" u="sng" dirty="0" smtClean="0"/>
              <a:t>SITE </a:t>
            </a:r>
            <a:r>
              <a:rPr lang="en-US" b="1" u="sng" dirty="0"/>
              <a:t>DEVELOPMENT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65094" y="1149754"/>
            <a:ext cx="6934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Ensure BMPs are being applied, similar to NPDES enforcement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Ensure a plan is being applied is placed within job site binder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87232" y="723646"/>
            <a:ext cx="5197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5.106.1 Storm water pollution prevention plan</a:t>
            </a:r>
            <a:endParaRPr lang="en-US" u="sng" dirty="0"/>
          </a:p>
        </p:txBody>
      </p:sp>
      <p:sp>
        <p:nvSpPr>
          <p:cNvPr id="7" name="Rectangle 6"/>
          <p:cNvSpPr/>
          <p:nvPr/>
        </p:nvSpPr>
        <p:spPr>
          <a:xfrm>
            <a:off x="1771827" y="2057400"/>
            <a:ext cx="4926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5.106.4 Bicycle parking and changing rooms</a:t>
            </a:r>
            <a:endParaRPr lang="en-US" u="sng" dirty="0"/>
          </a:p>
        </p:txBody>
      </p:sp>
      <p:sp>
        <p:nvSpPr>
          <p:cNvPr id="8" name="Rectangle 7"/>
          <p:cNvSpPr/>
          <p:nvPr/>
        </p:nvSpPr>
        <p:spPr>
          <a:xfrm>
            <a:off x="2438400" y="2457219"/>
            <a:ext cx="3374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5.106.5.2 Designated parking</a:t>
            </a:r>
            <a:endParaRPr lang="en-US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2856113"/>
            <a:ext cx="7769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According to code, stalls shall be marked “CLEAN AIR/VANPOOL/EV”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Minimum space requirements need to be reached per code 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553" y="3733800"/>
            <a:ext cx="2543175" cy="223837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553" y="3735070"/>
            <a:ext cx="2038350" cy="2247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554" y="4048489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Misleading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600200" y="4495800"/>
            <a:ext cx="1295400" cy="36322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687232" y="4495800"/>
            <a:ext cx="3480547" cy="18161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894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79494" y="152400"/>
            <a:ext cx="3785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5.106.8 Light pollution reduction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525165" y="685800"/>
            <a:ext cx="799556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photometric study should be completed at plan intake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Ensure lighting falls into the footprint of the property.  Lighting should not be directed up into the night sky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15" y="2298606"/>
            <a:ext cx="3555461" cy="3407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815" y="2271712"/>
            <a:ext cx="4183380" cy="33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522948" y="1902380"/>
            <a:ext cx="185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Cutoff Luminary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918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5843" y="228599"/>
            <a:ext cx="66854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/>
              <a:t>Division 5.2 – ENERGY EFFICIENCY</a:t>
            </a:r>
            <a:endParaRPr lang="en-US" sz="3200" u="sng" dirty="0"/>
          </a:p>
        </p:txBody>
      </p:sp>
      <p:sp>
        <p:nvSpPr>
          <p:cNvPr id="5" name="Rectangle 4"/>
          <p:cNvSpPr/>
          <p:nvPr/>
        </p:nvSpPr>
        <p:spPr>
          <a:xfrm>
            <a:off x="596153" y="2140803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5.201.1 Scope. </a:t>
            </a:r>
            <a:r>
              <a:rPr lang="en-US" dirty="0"/>
              <a:t>For the purposes of mandatory energy efficiency standards in this code, the California Energy Commission will continue to adopt mandatory building standards.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53548" y="1245274"/>
            <a:ext cx="261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Moving target for now.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7435" y="3371671"/>
            <a:ext cx="6722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Lighting should exceed Title-24 by 15%, not shall.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May be resolved by 2013 as State adopts 15% above Title-24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56060" y="4246602"/>
            <a:ext cx="3048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Prescriptive R</a:t>
            </a:r>
            <a:r>
              <a:rPr lang="en-US" dirty="0" smtClean="0"/>
              <a:t>equirements: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0" y="461593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Insulation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Glazing / Fenestration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Thermal Mass (Package C only)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Radiant Barriers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Space Conditioning Systems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Water-Heating System</a:t>
            </a:r>
          </a:p>
        </p:txBody>
      </p:sp>
    </p:spTree>
    <p:extLst>
      <p:ext uri="{BB962C8B-B14F-4D97-AF65-F5344CB8AC3E}">
        <p14:creationId xmlns:p14="http://schemas.microsoft.com/office/powerpoint/2010/main" val="2636375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60866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Division 5.3 – WATER EFFICIENCY AND CONSERVATION</a:t>
            </a:r>
            <a:endParaRPr lang="en-US" u="sng" dirty="0"/>
          </a:p>
        </p:txBody>
      </p:sp>
      <p:sp>
        <p:nvSpPr>
          <p:cNvPr id="5" name="Rectangle 4"/>
          <p:cNvSpPr/>
          <p:nvPr/>
        </p:nvSpPr>
        <p:spPr>
          <a:xfrm>
            <a:off x="150156" y="914400"/>
            <a:ext cx="8783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5.303.1.1 Buildings in excess of 50,000 square feet. </a:t>
            </a:r>
            <a:r>
              <a:rPr lang="en-US" dirty="0"/>
              <a:t>Separate </a:t>
            </a:r>
            <a:r>
              <a:rPr lang="en-US" dirty="0" err="1"/>
              <a:t>submeters</a:t>
            </a:r>
            <a:r>
              <a:rPr lang="en-US" dirty="0"/>
              <a:t> shall be installed as follows: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3010" y="1837817"/>
            <a:ext cx="8650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For </a:t>
            </a:r>
            <a:r>
              <a:rPr lang="en-US" dirty="0"/>
              <a:t>each individual leased, rented or other tenant </a:t>
            </a:r>
            <a:r>
              <a:rPr lang="en-US" dirty="0" smtClean="0"/>
              <a:t>space = 100 gallons/day</a:t>
            </a:r>
          </a:p>
          <a:p>
            <a:pPr marL="342900" indent="-342900">
              <a:buAutoNum type="arabicPeriod"/>
            </a:pPr>
            <a:r>
              <a:rPr lang="en-US" dirty="0" smtClean="0"/>
              <a:t>For laundry </a:t>
            </a:r>
            <a:r>
              <a:rPr lang="en-US" dirty="0"/>
              <a:t>or cleaners, restaurant or food service, medical or dental office, laboratory, or beauty salon or barber shop projected to consume more than 100 gal/day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112" y="3206858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Sub meters should be identified at plan intake, however field verification can identify realities that plans may not uncover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Tenant identification, changes during construction</a:t>
            </a:r>
          </a:p>
        </p:txBody>
      </p:sp>
      <p:pic>
        <p:nvPicPr>
          <p:cNvPr id="10242" name="Picture 2" descr="http://www.infrasystems.us/_/rsrc/1318911661420/water-submeter/Water%20Me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4209617"/>
            <a:ext cx="2667000" cy="201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16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7727" y="630232"/>
            <a:ext cx="3636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5.303.2 Twenty percent savings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74143" y="1108064"/>
            <a:ext cx="8465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Similar to residential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Multiple shower head limitations in effect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Best Practices: Dual flush toilets, high efficiency toilets, </a:t>
            </a:r>
            <a:r>
              <a:rPr lang="en-US" dirty="0"/>
              <a:t>high efficiency </a:t>
            </a:r>
            <a:r>
              <a:rPr lang="en-US" dirty="0" smtClean="0"/>
              <a:t>shower heads, water aerators, low flow faucets, low flow or waterless urinals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97727" y="2971800"/>
            <a:ext cx="3484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5.303.4 Wastewater reduction</a:t>
            </a:r>
            <a:endParaRPr lang="en-US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68180" y="3554765"/>
            <a:ext cx="807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Pressure assist toilets at 1.28 gallons per flush or lest are ideal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Pint urinals @ .125 gallons per flush may be more effective than waterless urinals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Existing sewer lines may be sized for larger quantities of water, backups may occur.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nsure installed systems meet minimum requirements.  Ask for product cut sheets.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515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28327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u="sng" dirty="0"/>
              <a:t>SECTION </a:t>
            </a:r>
            <a:r>
              <a:rPr lang="en-US" b="1" u="sng" dirty="0" smtClean="0"/>
              <a:t>5.304: OUTDOOR </a:t>
            </a:r>
            <a:r>
              <a:rPr lang="en-US" b="1" u="sng" dirty="0"/>
              <a:t>WATER USE</a:t>
            </a:r>
            <a:endParaRPr lang="en-US" u="sng" dirty="0"/>
          </a:p>
        </p:txBody>
      </p:sp>
      <p:sp>
        <p:nvSpPr>
          <p:cNvPr id="5" name="Rectangle 4"/>
          <p:cNvSpPr/>
          <p:nvPr/>
        </p:nvSpPr>
        <p:spPr>
          <a:xfrm>
            <a:off x="336174" y="1025587"/>
            <a:ext cx="8610600" cy="1489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5.304.2 Outdoor potable water </a:t>
            </a:r>
            <a:r>
              <a:rPr lang="en-US" b="1" dirty="0" smtClean="0"/>
              <a:t>use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err="1" smtClean="0"/>
              <a:t>Submeters</a:t>
            </a:r>
            <a:r>
              <a:rPr lang="en-US" b="1" dirty="0" smtClean="0"/>
              <a:t> required for indoor &amp; outdoor use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For new service for landscape areas </a:t>
            </a:r>
            <a:r>
              <a:rPr lang="en-US" dirty="0" smtClean="0"/>
              <a:t>Between </a:t>
            </a:r>
            <a:r>
              <a:rPr lang="en-US" dirty="0"/>
              <a:t>1,000 square feet and 5,000 square </a:t>
            </a:r>
            <a:r>
              <a:rPr lang="en-US" dirty="0" smtClean="0"/>
              <a:t>feet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Verify installation of meters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6174" y="2701987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5.304.3 Irrigation </a:t>
            </a:r>
            <a:r>
              <a:rPr lang="en-US" b="1" dirty="0" smtClean="0"/>
              <a:t>design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Install </a:t>
            </a:r>
            <a:r>
              <a:rPr lang="en-US" dirty="0"/>
              <a:t>irrigation controllers and sensors </a:t>
            </a:r>
            <a:r>
              <a:rPr lang="en-US" dirty="0" smtClean="0"/>
              <a:t>in </a:t>
            </a:r>
            <a:r>
              <a:rPr lang="en-US" dirty="0"/>
              <a:t>new nonresidential construction with between 1,000 and 2,500 </a:t>
            </a:r>
            <a:r>
              <a:rPr lang="en-US" dirty="0" smtClean="0"/>
              <a:t>sq. ft. </a:t>
            </a:r>
            <a:r>
              <a:rPr lang="en-US" dirty="0"/>
              <a:t>of landscaped </a:t>
            </a:r>
            <a:r>
              <a:rPr lang="en-US" dirty="0" smtClean="0"/>
              <a:t>area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Verify sensors are installed and functioning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6174" y="4225987"/>
            <a:ext cx="52325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5.304.3.1 Irrigation </a:t>
            </a:r>
            <a:r>
              <a:rPr lang="en-US" b="1" dirty="0" smtClean="0"/>
              <a:t>controllers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Similar to residential soil &amp; weather sensors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78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6579" y="189145"/>
            <a:ext cx="6543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/>
              <a:t>California Green Building Code</a:t>
            </a:r>
            <a:endParaRPr lang="en-US" sz="36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514599"/>
            <a:ext cx="7897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Chapter 4 : Residential Requirements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70448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152400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SECTION </a:t>
            </a:r>
            <a:r>
              <a:rPr lang="en-US" b="1" u="sng" dirty="0" smtClean="0"/>
              <a:t>5.407: WATER </a:t>
            </a:r>
            <a:r>
              <a:rPr lang="en-US" b="1" u="sng" dirty="0"/>
              <a:t>RESISTANCE AND MOISTURE MANAGEMENT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09599" y="900063"/>
            <a:ext cx="747832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Standard building practice, </a:t>
            </a:r>
            <a:r>
              <a:rPr lang="en-US" i="1" dirty="0"/>
              <a:t>California</a:t>
            </a:r>
            <a:r>
              <a:rPr lang="en-US" dirty="0"/>
              <a:t> </a:t>
            </a:r>
            <a:r>
              <a:rPr lang="en-US" i="1" dirty="0"/>
              <a:t>Building Code </a:t>
            </a:r>
            <a:r>
              <a:rPr lang="en-US" dirty="0"/>
              <a:t>Section </a:t>
            </a:r>
            <a:r>
              <a:rPr lang="en-US" dirty="0" smtClean="0"/>
              <a:t>1403.2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Implement use of non absorptive building materials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Flashings need to be installed properly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Sprinklers should not be spraying on structure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Storm drains need to dump away from building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 pooling of water near entrances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1266" name="Picture 2" descr="http://www.nrc-cnrc.gc.ca/obj/irc/images/cbd/069f01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080" y="3074676"/>
            <a:ext cx="3971366" cy="350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68037" y="2705344"/>
            <a:ext cx="2961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Proper flashing installation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281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143000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SECTION </a:t>
            </a:r>
            <a:r>
              <a:rPr lang="en-US" b="1" u="sng" dirty="0" smtClean="0"/>
              <a:t>5.408: CONSTRUCTION </a:t>
            </a:r>
            <a:r>
              <a:rPr lang="en-US" b="1" u="sng" dirty="0"/>
              <a:t>WASTE REDUCTION, DISPOSAL AND RECYCLING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27787" y="1553597"/>
            <a:ext cx="412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Similar to Residential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724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68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2" y="3183591"/>
            <a:ext cx="4899212" cy="36744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962" y="-1"/>
            <a:ext cx="474345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36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5353" y="434699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5.408.4 Excavated soil and land clearing debris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82388" y="1272899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100% of </a:t>
            </a:r>
            <a:r>
              <a:rPr lang="en-US" dirty="0"/>
              <a:t>trees, stumps, rocks and associated vegetation and soils resulting primarily from land clearing shall be reused or recycled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vegetation grinding/recycling service can assist with 100% diversion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Land clearing debris should be addressed in the WMP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Check to see if local ordinances are in place/being adhered to</a:t>
            </a:r>
            <a:endParaRPr lang="en-US" dirty="0"/>
          </a:p>
        </p:txBody>
      </p:sp>
      <p:pic>
        <p:nvPicPr>
          <p:cNvPr id="8194" name="Picture 2" descr="https://encrypted-tbn1.google.com/images?q=tbn:ANd9GcRllGBPmz6f_59o5zCfgYSwLBa0GcoNoXiE5x3FLbnRnob5l0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30298"/>
            <a:ext cx="3456735" cy="23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rotochopper.com/assets/images/photos/diesel-grinders/B66_Landclearing_Debris-cropp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089" y="3307032"/>
            <a:ext cx="4251512" cy="234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449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179293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SECTION </a:t>
            </a:r>
            <a:r>
              <a:rPr lang="en-US" b="1" u="sng" dirty="0" smtClean="0"/>
              <a:t>5.410: BUILDING </a:t>
            </a:r>
            <a:r>
              <a:rPr lang="en-US" b="1" u="sng" dirty="0"/>
              <a:t>MAINTENANCE AND OPERATION</a:t>
            </a:r>
            <a:endParaRPr lang="en-US" u="sng" dirty="0"/>
          </a:p>
        </p:txBody>
      </p:sp>
      <p:sp>
        <p:nvSpPr>
          <p:cNvPr id="5" name="Rectangle 4"/>
          <p:cNvSpPr/>
          <p:nvPr/>
        </p:nvSpPr>
        <p:spPr>
          <a:xfrm>
            <a:off x="228600" y="762000"/>
            <a:ext cx="3603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5.410.1 Recycling by occupants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5106" y="1371600"/>
            <a:ext cx="81836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Plan sets should identify recycling areas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Typically one central area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Inspect that recycling areas have been designated prior to final inspection</a:t>
            </a:r>
            <a:endParaRPr lang="en-US" dirty="0"/>
          </a:p>
        </p:txBody>
      </p:sp>
      <p:pic>
        <p:nvPicPr>
          <p:cNvPr id="12290" name="Picture 2" descr="http://www.finnberrys.co.uk/Image%20files/house/Out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536" y="2438400"/>
            <a:ext cx="56388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565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1800" y="152400"/>
            <a:ext cx="2688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5.410.2 Commissioning</a:t>
            </a:r>
            <a:endParaRPr lang="en-US" u="sng" dirty="0"/>
          </a:p>
        </p:txBody>
      </p:sp>
      <p:sp>
        <p:nvSpPr>
          <p:cNvPr id="5" name="Rectangle 4"/>
          <p:cNvSpPr/>
          <p:nvPr/>
        </p:nvSpPr>
        <p:spPr>
          <a:xfrm>
            <a:off x="554957" y="883913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For new buildings 10,000 square feet </a:t>
            </a:r>
            <a:r>
              <a:rPr lang="en-US" dirty="0" smtClean="0"/>
              <a:t>or more: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1600200"/>
            <a:ext cx="8763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b="1" dirty="0"/>
              <a:t>5.410.2.1 Owner’s or Owner representative’s Project Requirements (OPR</a:t>
            </a:r>
            <a:r>
              <a:rPr lang="en-US" b="1" dirty="0" smtClean="0"/>
              <a:t>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/>
              <a:t>5.410.2.2 Basis of Design (BOD</a:t>
            </a:r>
            <a:r>
              <a:rPr lang="en-US" b="1" dirty="0" smtClean="0"/>
              <a:t>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/>
              <a:t>5.410.2.3 Commissioning </a:t>
            </a:r>
            <a:r>
              <a:rPr lang="en-US" b="1" dirty="0" smtClean="0"/>
              <a:t>plan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/>
              <a:t>5.410.2.4 Functional performance </a:t>
            </a:r>
            <a:r>
              <a:rPr lang="en-US" b="1" dirty="0" smtClean="0"/>
              <a:t>testing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/>
              <a:t>5.410.2.5 Documentation and </a:t>
            </a:r>
            <a:r>
              <a:rPr lang="en-US" b="1" dirty="0" smtClean="0"/>
              <a:t>training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/>
              <a:t>5.410.2.5.1 Systems </a:t>
            </a:r>
            <a:r>
              <a:rPr lang="en-US" b="1" dirty="0" smtClean="0"/>
              <a:t>manual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/>
              <a:t>5.410.2.5.2 Systems operations </a:t>
            </a:r>
            <a:r>
              <a:rPr lang="en-US" b="1" dirty="0" smtClean="0"/>
              <a:t>training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/>
              <a:t>5.410.2.6 Commissioning </a:t>
            </a:r>
            <a:r>
              <a:rPr lang="en-US" b="1" dirty="0" smtClean="0"/>
              <a:t>report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/>
              <a:t>5.410.4 Testing and </a:t>
            </a:r>
            <a:r>
              <a:rPr lang="en-US" b="1" dirty="0" smtClean="0"/>
              <a:t>adjusting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/>
              <a:t>5.410.4.2 </a:t>
            </a:r>
            <a:r>
              <a:rPr lang="en-US" b="1" dirty="0" smtClean="0"/>
              <a:t>Systems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/>
              <a:t>5.410.4.3 </a:t>
            </a:r>
            <a:r>
              <a:rPr lang="en-US" b="1" dirty="0" smtClean="0"/>
              <a:t>Procedures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/>
              <a:t>5.410.4.3.1 HVAC </a:t>
            </a:r>
            <a:r>
              <a:rPr lang="en-US" b="1" dirty="0" smtClean="0"/>
              <a:t>balancing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/>
              <a:t>5.410.4.4 </a:t>
            </a:r>
            <a:r>
              <a:rPr lang="en-US" b="1" dirty="0" smtClean="0"/>
              <a:t>Reporting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/>
              <a:t>5.410.4.5 Operation and maintenance (O &amp;M) </a:t>
            </a:r>
            <a:r>
              <a:rPr lang="en-US" b="1" dirty="0" smtClean="0"/>
              <a:t>manual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/>
              <a:t>5.410.4.5.1 Inspections and reports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8068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thefireplacechannel.com/i/pellet%20stoves/Pellet_Stove_cut_a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29" y="3764324"/>
            <a:ext cx="270510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majesticfireplaces.com/Pic/BFC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529" y="3551842"/>
            <a:ext cx="2295525" cy="30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80502"/>
            <a:ext cx="7848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/>
              <a:t>Division 5.5 – ENVIRONMENTAL QUALITY</a:t>
            </a:r>
            <a:endParaRPr lang="en-US" sz="3200" u="sng" dirty="0"/>
          </a:p>
          <a:p>
            <a:pPr algn="ctr"/>
            <a:endParaRPr lang="en-US" b="1" u="sng" dirty="0" smtClean="0"/>
          </a:p>
          <a:p>
            <a:pPr algn="ctr"/>
            <a:r>
              <a:rPr lang="en-US" b="1" u="sng" dirty="0" smtClean="0"/>
              <a:t>SECTION 5.503</a:t>
            </a:r>
            <a:r>
              <a:rPr lang="en-US" u="sng" dirty="0" smtClean="0"/>
              <a:t>: </a:t>
            </a:r>
            <a:r>
              <a:rPr lang="en-US" b="1" u="sng" dirty="0" smtClean="0"/>
              <a:t>FIREPLACES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60829" y="1554524"/>
            <a:ext cx="830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Shall comply with local ordinances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Wood/pellet stoves need to yield Phase 2 particulate matter emission level of 5.1 </a:t>
            </a:r>
            <a:r>
              <a:rPr lang="en-US" dirty="0" smtClean="0"/>
              <a:t>g/kg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/>
              <a:t>Verify products meet these standards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77898" y="3367176"/>
            <a:ext cx="216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Sealed </a:t>
            </a:r>
            <a:r>
              <a:rPr lang="en-US" dirty="0"/>
              <a:t>P</a:t>
            </a:r>
            <a:r>
              <a:rPr lang="en-US" dirty="0" smtClean="0"/>
              <a:t>ellet Stove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83643" y="3182510"/>
            <a:ext cx="2527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Sealed Wood Fireplace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582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52400"/>
            <a:ext cx="792647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/>
              <a:t>Division 5.5 – ENVIRONMENTAL QUALITY</a:t>
            </a:r>
            <a:endParaRPr lang="en-US" sz="3200" u="sng" dirty="0"/>
          </a:p>
          <a:p>
            <a:pPr algn="ctr"/>
            <a:r>
              <a:rPr lang="en-US" u="sng" dirty="0"/>
              <a:t> </a:t>
            </a:r>
          </a:p>
          <a:p>
            <a:pPr algn="ctr"/>
            <a:r>
              <a:rPr lang="en-US" b="1" u="sng" dirty="0"/>
              <a:t>SECTION </a:t>
            </a:r>
            <a:r>
              <a:rPr lang="en-US" b="1" u="sng" dirty="0" smtClean="0"/>
              <a:t>5.504</a:t>
            </a:r>
            <a:r>
              <a:rPr lang="en-US" u="sng" dirty="0" smtClean="0"/>
              <a:t>: </a:t>
            </a:r>
            <a:r>
              <a:rPr lang="en-US" b="1" u="sng" dirty="0" smtClean="0"/>
              <a:t>POLLUTANT </a:t>
            </a:r>
            <a:r>
              <a:rPr lang="en-US" b="1" u="sng" dirty="0"/>
              <a:t>CONTROL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676400"/>
            <a:ext cx="53543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Same as Residential standards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/>
              <a:t>5.504.3 Covering of duct </a:t>
            </a:r>
            <a:r>
              <a:rPr lang="en-US" b="1" dirty="0" smtClean="0"/>
              <a:t>openings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/>
              <a:t>5.504.4 Finish material pollutant </a:t>
            </a:r>
            <a:r>
              <a:rPr lang="en-US" b="1" dirty="0" smtClean="0"/>
              <a:t>control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b="1" dirty="0" smtClean="0"/>
              <a:t>Adhesives, paints, caulking etc.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276600"/>
            <a:ext cx="3987800" cy="2990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524" y="2915592"/>
            <a:ext cx="2898949" cy="386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65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1400" y="228600"/>
            <a:ext cx="2164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5.504.5.3 Filters. 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597932"/>
            <a:ext cx="5982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MERV 8 Filters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Ensure filters are installed properly (final inspection)</a:t>
            </a:r>
            <a:endParaRPr lang="en-US" dirty="0"/>
          </a:p>
        </p:txBody>
      </p:sp>
      <p:pic>
        <p:nvPicPr>
          <p:cNvPr id="14338" name="Picture 2" descr="http://images.hayneedle.com/mgen/master:QFI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62192"/>
            <a:ext cx="198119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3429000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5.504.7 Environmental tobacco smoke (ETS) control</a:t>
            </a:r>
            <a:endParaRPr lang="en-US" dirty="0"/>
          </a:p>
        </p:txBody>
      </p:sp>
      <p:pic>
        <p:nvPicPr>
          <p:cNvPr id="14340" name="Picture 4" descr="http://www.compliancesigns.com/media/ZOOM/NHE-14662_600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4" r="12408"/>
          <a:stretch/>
        </p:blipFill>
        <p:spPr bwMode="auto">
          <a:xfrm>
            <a:off x="1276198" y="4038600"/>
            <a:ext cx="1714801" cy="224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743200" y="5867400"/>
            <a:ext cx="1676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0" y="5682734"/>
            <a:ext cx="2805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Including outdoor intakes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76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152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u="sng" dirty="0"/>
              <a:t>SECTION </a:t>
            </a:r>
            <a:r>
              <a:rPr lang="en-US" b="1" u="sng" dirty="0" smtClean="0"/>
              <a:t>5.506: INDOOR </a:t>
            </a:r>
            <a:r>
              <a:rPr lang="en-US" b="1" u="sng" dirty="0"/>
              <a:t>AIR QUALITY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533401" y="9144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Refer to Basis of Design documentation and mechanical drawings to verify that the proper mechanical systems have been installed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5000" y="1915593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5.506.2 Carbon dioxide (CO2) monitoring</a:t>
            </a:r>
            <a:endParaRPr lang="en-US" u="sng" dirty="0"/>
          </a:p>
        </p:txBody>
      </p:sp>
      <p:pic>
        <p:nvPicPr>
          <p:cNvPr id="15362" name="Picture 2" descr="http://homeharvest.com/homeharvest2000pics/TIM10CO2Monitor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661" y="3915728"/>
            <a:ext cx="2872597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2438400"/>
            <a:ext cx="784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Should ideally be connected to a demand response system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Ensure that CO2 sensors are installed between 1’ and 6’ off the floor.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CO2 concentrations less than or equal to 600 </a:t>
            </a:r>
            <a:r>
              <a:rPr lang="en-US" dirty="0" smtClean="0"/>
              <a:t>ppm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lack of adequate fresh </a:t>
            </a:r>
            <a:r>
              <a:rPr lang="en-US" dirty="0" smtClean="0"/>
              <a:t>air </a:t>
            </a:r>
            <a:r>
              <a:rPr lang="en-US" dirty="0"/>
              <a:t>can make building occupants drowsy and uncomfortable.</a:t>
            </a:r>
          </a:p>
        </p:txBody>
      </p:sp>
    </p:spTree>
    <p:extLst>
      <p:ext uri="{BB962C8B-B14F-4D97-AF65-F5344CB8AC3E}">
        <p14:creationId xmlns:p14="http://schemas.microsoft.com/office/powerpoint/2010/main" val="1995151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381000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/>
              <a:t>SECTION </a:t>
            </a:r>
            <a:r>
              <a:rPr lang="en-US" sz="3200" b="1" u="sng" dirty="0" smtClean="0"/>
              <a:t>4.106</a:t>
            </a:r>
            <a:r>
              <a:rPr lang="en-US" sz="3200" dirty="0" smtClean="0"/>
              <a:t>: </a:t>
            </a:r>
            <a:r>
              <a:rPr lang="en-US" sz="3200" b="1" dirty="0" smtClean="0"/>
              <a:t>SITE </a:t>
            </a:r>
            <a:r>
              <a:rPr lang="en-US" sz="3200" b="1" dirty="0"/>
              <a:t>DEVELOPMENT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22729" y="1115216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4.106.2 Storm water drainage and retention during construction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1999" y="1506959"/>
            <a:ext cx="7308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Following EPA’s NPDES will assist with compliance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Code Update focuses more on best management practices (BMPs) </a:t>
            </a:r>
            <a:endParaRPr lang="en-US" dirty="0"/>
          </a:p>
        </p:txBody>
      </p:sp>
      <p:pic>
        <p:nvPicPr>
          <p:cNvPr id="1026" name="Picture 2" descr="http://2.bp.blogspot.com/_6NH3EV-Lmoc/TG-71nwKNJI/AAAAAAAABwM/3dXXN6JJBJ4/s1600/Retention%2BPo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4747814" cy="347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99676" y="2153290"/>
            <a:ext cx="2831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Retention Basins</a:t>
            </a:r>
            <a:endParaRPr lang="en-US" sz="2800" dirty="0"/>
          </a:p>
        </p:txBody>
      </p:sp>
      <p:pic>
        <p:nvPicPr>
          <p:cNvPr id="1030" name="Picture 6" descr="http://icons-ak.wunderground.com/data/wximagenew/w/weathervane/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259" y="2819400"/>
            <a:ext cx="4637740" cy="347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788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152400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SECTION </a:t>
            </a:r>
            <a:r>
              <a:rPr lang="en-US" b="1" u="sng" dirty="0" smtClean="0"/>
              <a:t>5.507: ENVIRONMENTAL </a:t>
            </a:r>
            <a:r>
              <a:rPr lang="en-US" b="1" u="sng" dirty="0"/>
              <a:t>COMFORT</a:t>
            </a:r>
            <a:endParaRPr lang="en-US" u="sng" dirty="0"/>
          </a:p>
        </p:txBody>
      </p:sp>
      <p:sp>
        <p:nvSpPr>
          <p:cNvPr id="5" name="Rectangle 4"/>
          <p:cNvSpPr/>
          <p:nvPr/>
        </p:nvSpPr>
        <p:spPr>
          <a:xfrm>
            <a:off x="329036" y="685800"/>
            <a:ext cx="4247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5.507.4.1 Exterior noise transmission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3035" y="1081171"/>
            <a:ext cx="82173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Sound Transmission Class (STC) </a:t>
            </a:r>
            <a:r>
              <a:rPr lang="en-US" dirty="0" smtClean="0"/>
              <a:t>Walls – 50, Windows 30.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simple check is required that building materials meet plan specifications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Field verify envelope installation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Siting is important 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491" y="2691933"/>
            <a:ext cx="6496050" cy="4148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5333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6006" y="533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u="sng" dirty="0"/>
              <a:t>SECTION </a:t>
            </a:r>
            <a:r>
              <a:rPr lang="en-US" b="1" u="sng" dirty="0" smtClean="0"/>
              <a:t>5.508: OUTDOOR </a:t>
            </a:r>
            <a:r>
              <a:rPr lang="en-US" b="1" u="sng" dirty="0"/>
              <a:t>AIR QUALITY</a:t>
            </a:r>
            <a:endParaRPr lang="en-US" u="sng" dirty="0"/>
          </a:p>
        </p:txBody>
      </p:sp>
      <p:sp>
        <p:nvSpPr>
          <p:cNvPr id="5" name="Rectangle 4"/>
          <p:cNvSpPr/>
          <p:nvPr/>
        </p:nvSpPr>
        <p:spPr>
          <a:xfrm>
            <a:off x="2412908" y="1443353"/>
            <a:ext cx="4418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5.508.1.1 Chlorofluorocarbons (CFCs</a:t>
            </a:r>
            <a:r>
              <a:rPr lang="en-US" b="1" u="sng" dirty="0" smtClean="0"/>
              <a:t>)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58753" y="2253734"/>
            <a:ext cx="86175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1990 Kyoto Protocol started the ban of CFCs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New equipment needs to be specified since they do not contain CFC or </a:t>
            </a:r>
            <a:r>
              <a:rPr lang="en-US" dirty="0" err="1" smtClean="0"/>
              <a:t>Halons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Note </a:t>
            </a:r>
            <a:r>
              <a:rPr lang="en-US" dirty="0"/>
              <a:t>that while newer HVAC systems and refrigeration equipment are designed to operate on a new generation of refrigerants that do not contribute to greenhouse gases, CFCs and </a:t>
            </a:r>
            <a:r>
              <a:rPr lang="en-US" dirty="0" err="1"/>
              <a:t>Halons</a:t>
            </a:r>
            <a:r>
              <a:rPr lang="en-US" dirty="0"/>
              <a:t> are still used in recharging existing equipment. New equipment must be specified and installed, and is typically required for new projects.</a:t>
            </a:r>
          </a:p>
        </p:txBody>
      </p:sp>
    </p:spTree>
    <p:extLst>
      <p:ext uri="{BB962C8B-B14F-4D97-AF65-F5344CB8AC3E}">
        <p14:creationId xmlns:p14="http://schemas.microsoft.com/office/powerpoint/2010/main" val="492679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2027" y="152400"/>
            <a:ext cx="5641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Amendment to </a:t>
            </a:r>
            <a:r>
              <a:rPr lang="en-US" u="sng" dirty="0" err="1" smtClean="0"/>
              <a:t>CalGreen</a:t>
            </a:r>
            <a:r>
              <a:rPr lang="en-US" u="sng" dirty="0" smtClean="0"/>
              <a:t> Code Effective July 1, 2012</a:t>
            </a:r>
            <a:endParaRPr lang="en-US" u="sng" dirty="0"/>
          </a:p>
        </p:txBody>
      </p:sp>
      <p:sp>
        <p:nvSpPr>
          <p:cNvPr id="6" name="Rectangle 5"/>
          <p:cNvSpPr/>
          <p:nvPr/>
        </p:nvSpPr>
        <p:spPr>
          <a:xfrm>
            <a:off x="381000" y="685800"/>
            <a:ext cx="3962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SECTION 5.106 SITE </a:t>
            </a:r>
            <a:r>
              <a:rPr lang="en-US" b="1" u="sng" dirty="0" smtClean="0"/>
              <a:t>DEVELOPMENT</a:t>
            </a:r>
            <a:endParaRPr lang="en-US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94071" y="1090991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Focus more on Best Management Practices (BMPs) to minimize runoff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Remove reference to NPDES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5660" y="1828800"/>
            <a:ext cx="2738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5.106.4 Bicycle parking</a:t>
            </a:r>
            <a:endParaRPr lang="en-US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716678" y="2198132"/>
            <a:ext cx="7254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proposed modification </a:t>
            </a:r>
            <a:r>
              <a:rPr lang="en-US" dirty="0" smtClean="0"/>
              <a:t>deletes </a:t>
            </a:r>
            <a:r>
              <a:rPr lang="en-US" dirty="0"/>
              <a:t>a reference to the University of California Policy on Sustainable Practices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0142" y="2865148"/>
            <a:ext cx="3374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5.106.5.2 Designated parking</a:t>
            </a:r>
            <a:endParaRPr lang="en-US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743572" y="3288268"/>
            <a:ext cx="5848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Stalls shall be marked as: CLEAN </a:t>
            </a:r>
            <a:r>
              <a:rPr lang="en-US" b="1" dirty="0"/>
              <a:t>AIR/VANPOOL/EV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031" y="3664786"/>
            <a:ext cx="2535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5.303.1 </a:t>
            </a:r>
            <a:r>
              <a:rPr lang="en-US" b="1" u="sng" dirty="0" smtClean="0"/>
              <a:t>Water Meters</a:t>
            </a:r>
            <a:endParaRPr lang="en-US" u="sng" dirty="0"/>
          </a:p>
        </p:txBody>
      </p:sp>
      <p:sp>
        <p:nvSpPr>
          <p:cNvPr id="14" name="Rectangle 13"/>
          <p:cNvSpPr/>
          <p:nvPr/>
        </p:nvSpPr>
        <p:spPr>
          <a:xfrm>
            <a:off x="907910" y="4047129"/>
            <a:ext cx="8007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For buildings </a:t>
            </a:r>
            <a:r>
              <a:rPr lang="en-US" dirty="0" smtClean="0"/>
              <a:t>in excess </a:t>
            </a:r>
            <a:r>
              <a:rPr lang="en-US" dirty="0"/>
              <a:t>of 50,000 </a:t>
            </a:r>
            <a:r>
              <a:rPr lang="en-US" dirty="0" err="1" smtClean="0"/>
              <a:t>s.f</a:t>
            </a:r>
            <a:r>
              <a:rPr lang="en-US" dirty="0" smtClean="0"/>
              <a:t> and us of </a:t>
            </a:r>
            <a:r>
              <a:rPr lang="en-US" dirty="0"/>
              <a:t>100 </a:t>
            </a:r>
            <a:r>
              <a:rPr lang="en-US" dirty="0" smtClean="0"/>
              <a:t>gal/day, sub systems need to be sub metered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44585" y="4697053"/>
            <a:ext cx="4427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5.504.1.3 Temporary </a:t>
            </a:r>
            <a:r>
              <a:rPr lang="en-US" b="1" u="sng" dirty="0" smtClean="0"/>
              <a:t>ventilation (NEW)</a:t>
            </a:r>
            <a:endParaRPr lang="en-US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815509" y="506638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 Allows </a:t>
            </a:r>
            <a:r>
              <a:rPr lang="en-US" dirty="0"/>
              <a:t>limited use of the permanent heating and cooling system </a:t>
            </a:r>
            <a:r>
              <a:rPr lang="en-US" dirty="0" smtClean="0"/>
              <a:t>during construction </a:t>
            </a:r>
            <a:r>
              <a:rPr lang="en-US" dirty="0"/>
              <a:t>and requires the use of air filters with a Minimum Efficiency Reporting Value (</a:t>
            </a:r>
            <a:r>
              <a:rPr lang="en-US" dirty="0" smtClean="0"/>
              <a:t>MERV) of </a:t>
            </a:r>
            <a:r>
              <a:rPr lang="en-US" dirty="0"/>
              <a:t>8.</a:t>
            </a:r>
          </a:p>
        </p:txBody>
      </p:sp>
    </p:spTree>
    <p:extLst>
      <p:ext uri="{BB962C8B-B14F-4D97-AF65-F5344CB8AC3E}">
        <p14:creationId xmlns:p14="http://schemas.microsoft.com/office/powerpoint/2010/main" val="2113128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844897"/>
            <a:ext cx="960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DIVISION </a:t>
            </a:r>
            <a:r>
              <a:rPr lang="en-US" b="1" dirty="0" smtClean="0"/>
              <a:t>5.7:</a:t>
            </a:r>
          </a:p>
          <a:p>
            <a:r>
              <a:rPr lang="en-US" b="1" dirty="0" smtClean="0"/>
              <a:t>ADDITIONS </a:t>
            </a:r>
            <a:r>
              <a:rPr lang="en-US" b="1" dirty="0"/>
              <a:t>AND ALTERATIONS TO EXISTING NONRESIDENTIAL </a:t>
            </a:r>
            <a:r>
              <a:rPr lang="en-US" b="1" dirty="0" smtClean="0"/>
              <a:t>BUILDINGS (NEW)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2290" y="152400"/>
            <a:ext cx="677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Continued: Amendment to </a:t>
            </a:r>
            <a:r>
              <a:rPr lang="en-US" u="sng" dirty="0" err="1" smtClean="0"/>
              <a:t>CalGreen</a:t>
            </a:r>
            <a:r>
              <a:rPr lang="en-US" u="sng" dirty="0" smtClean="0"/>
              <a:t> Code Effective July 1, 2012</a:t>
            </a:r>
            <a:endParaRPr lang="en-US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78" y="1600200"/>
            <a:ext cx="8067044" cy="420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787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152400"/>
            <a:ext cx="447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Code Requirements from Other Agencies 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805934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City of Manhattan Beach – 15% Above Title-24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2-Unit Condo: New construction, 2-unit attached </a:t>
            </a:r>
            <a:r>
              <a:rPr lang="en-US" dirty="0" smtClean="0"/>
              <a:t>multi—family  residential </a:t>
            </a:r>
            <a:r>
              <a:rPr lang="en-US" dirty="0"/>
              <a:t>(condominium) measuring 5,202 square feet </a:t>
            </a:r>
            <a:r>
              <a:rPr lang="en-US" dirty="0" smtClean="0"/>
              <a:t>of conditioned </a:t>
            </a:r>
            <a:r>
              <a:rPr lang="en-US" dirty="0"/>
              <a:t>area. Framed walls are insulated to R-19. </a:t>
            </a:r>
            <a:r>
              <a:rPr lang="en-US" dirty="0" smtClean="0"/>
              <a:t>Basement retaining </a:t>
            </a:r>
            <a:r>
              <a:rPr lang="en-US" dirty="0"/>
              <a:t>walls are insulated to R-13. Two 50 gal. water </a:t>
            </a:r>
            <a:r>
              <a:rPr lang="en-US" dirty="0" smtClean="0"/>
              <a:t>heaters 0.60 </a:t>
            </a:r>
            <a:r>
              <a:rPr lang="en-US" dirty="0"/>
              <a:t>EF. 470 </a:t>
            </a:r>
            <a:r>
              <a:rPr lang="en-US" dirty="0" err="1"/>
              <a:t>sf</a:t>
            </a:r>
            <a:r>
              <a:rPr lang="en-US" dirty="0"/>
              <a:t> floor area insulated R-30 </a:t>
            </a:r>
            <a:r>
              <a:rPr lang="en-US" dirty="0" err="1"/>
              <a:t>batts</a:t>
            </a:r>
            <a:r>
              <a:rPr lang="en-US" dirty="0"/>
              <a:t>. </a:t>
            </a:r>
            <a:r>
              <a:rPr lang="en-US" dirty="0" smtClean="0"/>
              <a:t>Contemporary design</a:t>
            </a:r>
            <a:r>
              <a:rPr lang="en-US" dirty="0"/>
              <a:t>. 37.8% glazing to conditioned floor area.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2819400"/>
            <a:ext cx="7129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ECM-6: Quality insulation installation, HERS </a:t>
            </a:r>
            <a:r>
              <a:rPr lang="en-US" dirty="0" smtClean="0"/>
              <a:t>Required. </a:t>
            </a:r>
            <a:br>
              <a:rPr lang="en-US" dirty="0" smtClean="0"/>
            </a:br>
            <a:r>
              <a:rPr lang="en-US" dirty="0" smtClean="0"/>
              <a:t>Initial </a:t>
            </a:r>
            <a:r>
              <a:rPr lang="en-US" dirty="0"/>
              <a:t>Incremental Cost = $675.00 (for 2 </a:t>
            </a:r>
            <a:r>
              <a:rPr lang="en-US" dirty="0" smtClean="0"/>
              <a:t>systems)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ECM-8</a:t>
            </a:r>
            <a:r>
              <a:rPr lang="en-US" dirty="0"/>
              <a:t>: Furnace upgrade - AFUE 80% to </a:t>
            </a:r>
            <a:r>
              <a:rPr lang="en-US" dirty="0" smtClean="0"/>
              <a:t>95%. </a:t>
            </a:r>
            <a:br>
              <a:rPr lang="en-US" dirty="0" smtClean="0"/>
            </a:br>
            <a:r>
              <a:rPr lang="en-US" dirty="0" smtClean="0"/>
              <a:t>Initial </a:t>
            </a:r>
            <a:r>
              <a:rPr lang="en-US" dirty="0"/>
              <a:t>Incremental Cost = $600.00 (for 2 systems)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4267200"/>
            <a:ext cx="6844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http://www.energy.ca.gov/title24/2008standards/ordinances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1970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72352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HERS – Home Energy Raters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CalCerts</a:t>
            </a:r>
            <a:r>
              <a:rPr lang="en-US" dirty="0" smtClean="0"/>
              <a:t> issues the HERS rating in California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152400"/>
            <a:ext cx="5069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Cont. Code Requirements from Other Agencies </a:t>
            </a:r>
            <a:endParaRPr lang="en-US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48235" y="1676400"/>
            <a:ext cx="71240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HERS Raters do: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Analysis of a home's construction plans and onsite inspections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EnergyPlus</a:t>
            </a:r>
            <a:r>
              <a:rPr lang="en-US" dirty="0"/>
              <a:t> is used to model pre-construction/pre-retrofit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Meet Energy Star Guidelines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Conducts on-site inspections after </a:t>
            </a:r>
            <a:r>
              <a:rPr lang="en-US" dirty="0" smtClean="0"/>
              <a:t>construction/implementation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644153"/>
            <a:ext cx="838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HERS is applied to: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Most Title-24 credit compliance measures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Insulation &amp; Air sealing for New Solar Homes Partnership for California Advanced Homes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Title-24 permitting for HVAC (Duct testing , refrigerant charge verification)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2013 Duct Testing for all of CA for new HVAC installation &amp; alterations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Energy Upgrade California Require HERS Testing – In &amp; Out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Cities may require HERS testing on rebates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Commercial Title-24 Efficiency% increase in 2013 (AHSRAE/HERS)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AB 1103 In effect July 1, 2012 (maybe)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636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yatmosphere.biz/wp-content/uploads/2009/10/Duct-Tes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36132"/>
            <a:ext cx="3487432" cy="405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insulationnw.com/wp-content/uploads/2011/06/home-energy-audit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81952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95600" y="76199"/>
            <a:ext cx="3447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Typical HERS Testing</a:t>
            </a:r>
            <a:endParaRPr lang="en-US" sz="28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430672" y="1006750"/>
            <a:ext cx="1446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Duct Testing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1006750"/>
            <a:ext cx="222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Blower Door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206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Milky 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nssdc.gsfc.nasa.gov/image/planetary/earth/apollo17_ear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95800"/>
            <a:ext cx="1662112" cy="166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4267200" y="3733800"/>
            <a:ext cx="3810000" cy="7620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853112" y="3733800"/>
            <a:ext cx="2224088" cy="235505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245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199" y="3048000"/>
            <a:ext cx="3494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Discussion, Q&amp;A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46115" y="2112024"/>
            <a:ext cx="2089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Thank you!!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4953000"/>
            <a:ext cx="52261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Moe Fakih, MPA, LEED AP O+M, BPI, CGBP</a:t>
            </a:r>
          </a:p>
          <a:p>
            <a:r>
              <a:rPr lang="en-US" dirty="0" smtClean="0"/>
              <a:t>AEF Consulting, Engineering &amp; Construction, Inc.</a:t>
            </a:r>
          </a:p>
          <a:p>
            <a:r>
              <a:rPr lang="en-US" dirty="0" smtClean="0"/>
              <a:t>General B, C-10 License #943423</a:t>
            </a:r>
          </a:p>
          <a:p>
            <a:r>
              <a:rPr lang="en-US" dirty="0" smtClean="0">
                <a:hlinkClick r:id="rId2"/>
              </a:rPr>
              <a:t>mfakih@aefincusa.com</a:t>
            </a:r>
            <a:endParaRPr lang="en-US" dirty="0" smtClean="0"/>
          </a:p>
          <a:p>
            <a:r>
              <a:rPr lang="en-US" b="1" dirty="0" smtClean="0"/>
              <a:t>949-478-2344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399"/>
            <a:ext cx="1809750" cy="179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41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arth-savers.com/photos/images/Arounddraint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7724"/>
            <a:ext cx="4700681" cy="317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244752"/>
            <a:ext cx="8805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Fiber </a:t>
            </a:r>
            <a:r>
              <a:rPr lang="en-US" dirty="0" smtClean="0"/>
              <a:t>Rolls/Wattles help </a:t>
            </a:r>
            <a:r>
              <a:rPr lang="en-US" dirty="0"/>
              <a:t>k</a:t>
            </a:r>
            <a:r>
              <a:rPr lang="en-US" dirty="0" smtClean="0"/>
              <a:t>eep particulates &amp; sedimentation on the construction site</a:t>
            </a:r>
            <a:endParaRPr lang="en-US" dirty="0"/>
          </a:p>
        </p:txBody>
      </p:sp>
      <p:pic>
        <p:nvPicPr>
          <p:cNvPr id="2052" name="Picture 4" descr="http://www.co.benton.or.us/cd/stormwater/images/wattles_sawdu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681" y="847723"/>
            <a:ext cx="4443319" cy="320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rustdtec.com/_Media/dtec_035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32"/>
          <a:stretch/>
        </p:blipFill>
        <p:spPr bwMode="auto">
          <a:xfrm>
            <a:off x="0" y="3866678"/>
            <a:ext cx="4700681" cy="299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akeupwakecounty.com/cms/files/image/stormwa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681" y="3866678"/>
            <a:ext cx="4443319" cy="299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9000" y="4114800"/>
            <a:ext cx="1121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Fail!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168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33695" y="20633"/>
            <a:ext cx="6417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4.106.3 Surface </a:t>
            </a:r>
            <a:r>
              <a:rPr lang="en-US" b="1" u="sng" dirty="0" smtClean="0"/>
              <a:t>drainage: </a:t>
            </a:r>
            <a:r>
              <a:rPr lang="en-US" u="sng" dirty="0" smtClean="0"/>
              <a:t>Storm water Drainage Strategies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619619" y="528918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Swales</a:t>
            </a:r>
            <a:endParaRPr lang="en-US" dirty="0"/>
          </a:p>
        </p:txBody>
      </p:sp>
      <p:pic>
        <p:nvPicPr>
          <p:cNvPr id="6146" name="Picture 2" descr="http://www.millersville.edu/%7Edigitalw/env2008/casestudies/tnmarkel/images/swa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0273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harvestlandscape.com/images/french_dr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51" y="920662"/>
            <a:ext cx="3496236" cy="279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52247" y="528918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French Drain</a:t>
            </a:r>
            <a:endParaRPr lang="en-US" dirty="0"/>
          </a:p>
        </p:txBody>
      </p:sp>
      <p:pic>
        <p:nvPicPr>
          <p:cNvPr id="6150" name="Picture 6" descr="Rain Gar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4358626"/>
            <a:ext cx="61531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31908" y="3962400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Rain Garden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35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304800"/>
            <a:ext cx="4512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is storm water protection important?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18726" y="1015715"/>
            <a:ext cx="4635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Great Pacific Garbage Patch (Pacific Gyre)</a:t>
            </a:r>
            <a:endParaRPr lang="en-US" dirty="0"/>
          </a:p>
        </p:txBody>
      </p:sp>
      <p:pic>
        <p:nvPicPr>
          <p:cNvPr id="3074" name="Picture 2" descr="http://envacapstone.wiki.usfca.edu/file/view/gpgpbackground.gif/66763595/gpgpbackgrou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80" y="1582270"/>
            <a:ext cx="6871448" cy="481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024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divinecaroline.com/images/photo/image/03/48/53/photo/34853/ocean_polluted_garb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" y="0"/>
            <a:ext cx="357822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commons/e/e4/Niihau-Trash-Bea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672" y="-1"/>
            <a:ext cx="5552328" cy="378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doobybrain.com/wp-content/uploads/2008/02/sea-turtle-deforme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1"/>
          <a:stretch/>
        </p:blipFill>
        <p:spPr bwMode="auto">
          <a:xfrm>
            <a:off x="8965" y="2362200"/>
            <a:ext cx="3591672" cy="224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nhabitat.com/wp-content/blogs.dir/1/files/2012/05/pacific-garbage-patch-1-537x4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190" y="3657600"/>
            <a:ext cx="555681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2.bp.blogspot.com/_u6XBnA_1JVI/TTRrxD2odDI/AAAAAAAAAps/x5T41of6ByE/s1600/cap+sampl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65" y="4587378"/>
            <a:ext cx="3609602" cy="227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044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2095</TotalTime>
  <Words>2569</Words>
  <Application>Microsoft Macintosh PowerPoint</Application>
  <PresentationFormat>On-screen Show (4:3)</PresentationFormat>
  <Paragraphs>315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Building Resource Consumption</vt:lpstr>
      <vt:lpstr>PowerPoint Presentation</vt:lpstr>
      <vt:lpstr>Pollution from Energy Production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Moe Fakih</dc:creator>
  <cp:lastModifiedBy>David Magarian</cp:lastModifiedBy>
  <cp:revision>132</cp:revision>
  <dcterms:created xsi:type="dcterms:W3CDTF">2012-05-09T23:45:08Z</dcterms:created>
  <dcterms:modified xsi:type="dcterms:W3CDTF">2012-05-22T22:27:09Z</dcterms:modified>
</cp:coreProperties>
</file>