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handoutMasterIdLst>
    <p:handoutMasterId r:id="rId24"/>
  </p:handoutMasterIdLst>
  <p:sldIdLst>
    <p:sldId id="276" r:id="rId2"/>
    <p:sldId id="263" r:id="rId3"/>
    <p:sldId id="259" r:id="rId4"/>
    <p:sldId id="264" r:id="rId5"/>
    <p:sldId id="260" r:id="rId6"/>
    <p:sldId id="265" r:id="rId7"/>
    <p:sldId id="258" r:id="rId8"/>
    <p:sldId id="262" r:id="rId9"/>
    <p:sldId id="266" r:id="rId10"/>
    <p:sldId id="261" r:id="rId11"/>
    <p:sldId id="270" r:id="rId12"/>
    <p:sldId id="272" r:id="rId13"/>
    <p:sldId id="269" r:id="rId14"/>
    <p:sldId id="274" r:id="rId15"/>
    <p:sldId id="278" r:id="rId16"/>
    <p:sldId id="271" r:id="rId17"/>
    <p:sldId id="277" r:id="rId18"/>
    <p:sldId id="273" r:id="rId19"/>
    <p:sldId id="267" r:id="rId20"/>
    <p:sldId id="268"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430" y="-6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407038-C58B-4D8D-B14F-8AA53A595659}" type="datetimeFigureOut">
              <a:rPr lang="en-US" smtClean="0"/>
              <a:t>10/25/2013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64AFD0-1E33-4904-A92F-F36C8853B173}" type="slidenum">
              <a:rPr lang="en-US" smtClean="0"/>
              <a:t>‹#›</a:t>
            </a:fld>
            <a:endParaRPr lang="en-US"/>
          </a:p>
        </p:txBody>
      </p:sp>
    </p:spTree>
    <p:extLst>
      <p:ext uri="{BB962C8B-B14F-4D97-AF65-F5344CB8AC3E}">
        <p14:creationId xmlns:p14="http://schemas.microsoft.com/office/powerpoint/2010/main" val="3848724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814F6-73EC-46C8-BAE7-06121BD747F8}" type="datetimeFigureOut">
              <a:rPr lang="en-US" smtClean="0"/>
              <a:t>10/25/2013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EA33D-94DF-4CFB-8A00-EC4207BF1E36}" type="slidenum">
              <a:rPr lang="en-US" smtClean="0"/>
              <a:t>‹#›</a:t>
            </a:fld>
            <a:endParaRPr lang="en-US"/>
          </a:p>
        </p:txBody>
      </p:sp>
    </p:spTree>
    <p:extLst>
      <p:ext uri="{BB962C8B-B14F-4D97-AF65-F5344CB8AC3E}">
        <p14:creationId xmlns:p14="http://schemas.microsoft.com/office/powerpoint/2010/main" val="298030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1</a:t>
            </a:fld>
            <a:endParaRPr lang="en-US"/>
          </a:p>
        </p:txBody>
      </p:sp>
    </p:spTree>
    <p:extLst>
      <p:ext uri="{BB962C8B-B14F-4D97-AF65-F5344CB8AC3E}">
        <p14:creationId xmlns:p14="http://schemas.microsoft.com/office/powerpoint/2010/main" val="124412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Box Retail, auto dealerships </a:t>
            </a:r>
            <a:endParaRPr lang="en-US" dirty="0"/>
          </a:p>
        </p:txBody>
      </p:sp>
      <p:sp>
        <p:nvSpPr>
          <p:cNvPr id="4" name="Slide Number Placeholder 3"/>
          <p:cNvSpPr>
            <a:spLocks noGrp="1"/>
          </p:cNvSpPr>
          <p:nvPr>
            <p:ph type="sldNum" sz="quarter" idx="10"/>
          </p:nvPr>
        </p:nvSpPr>
        <p:spPr/>
        <p:txBody>
          <a:bodyPr/>
          <a:lstStyle/>
          <a:p>
            <a:fld id="{3CFEA33D-94DF-4CFB-8A00-EC4207BF1E36}" type="slidenum">
              <a:rPr lang="en-US" smtClean="0"/>
              <a:t>10</a:t>
            </a:fld>
            <a:endParaRPr lang="en-US"/>
          </a:p>
        </p:txBody>
      </p:sp>
    </p:spTree>
    <p:extLst>
      <p:ext uri="{BB962C8B-B14F-4D97-AF65-F5344CB8AC3E}">
        <p14:creationId xmlns:p14="http://schemas.microsoft.com/office/powerpoint/2010/main" val="4151806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EA33D-94DF-4CFB-8A00-EC4207BF1E36}" type="slidenum">
              <a:rPr lang="en-US" smtClean="0"/>
              <a:t>11</a:t>
            </a:fld>
            <a:endParaRPr lang="en-US"/>
          </a:p>
        </p:txBody>
      </p:sp>
    </p:spTree>
    <p:extLst>
      <p:ext uri="{BB962C8B-B14F-4D97-AF65-F5344CB8AC3E}">
        <p14:creationId xmlns:p14="http://schemas.microsoft.com/office/powerpoint/2010/main" val="122412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12</a:t>
            </a:fld>
            <a:endParaRPr lang="en-US"/>
          </a:p>
        </p:txBody>
      </p:sp>
    </p:spTree>
    <p:extLst>
      <p:ext uri="{BB962C8B-B14F-4D97-AF65-F5344CB8AC3E}">
        <p14:creationId xmlns:p14="http://schemas.microsoft.com/office/powerpoint/2010/main" val="1998409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EA33D-94DF-4CFB-8A00-EC4207BF1E36}" type="slidenum">
              <a:rPr lang="en-US" smtClean="0"/>
              <a:t>13</a:t>
            </a:fld>
            <a:endParaRPr lang="en-US"/>
          </a:p>
        </p:txBody>
      </p:sp>
    </p:spTree>
    <p:extLst>
      <p:ext uri="{BB962C8B-B14F-4D97-AF65-F5344CB8AC3E}">
        <p14:creationId xmlns:p14="http://schemas.microsoft.com/office/powerpoint/2010/main" val="1224125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14</a:t>
            </a:fld>
            <a:endParaRPr lang="en-US"/>
          </a:p>
        </p:txBody>
      </p:sp>
    </p:spTree>
    <p:extLst>
      <p:ext uri="{BB962C8B-B14F-4D97-AF65-F5344CB8AC3E}">
        <p14:creationId xmlns:p14="http://schemas.microsoft.com/office/powerpoint/2010/main" val="268039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15</a:t>
            </a:fld>
            <a:endParaRPr lang="en-US"/>
          </a:p>
        </p:txBody>
      </p:sp>
    </p:spTree>
    <p:extLst>
      <p:ext uri="{BB962C8B-B14F-4D97-AF65-F5344CB8AC3E}">
        <p14:creationId xmlns:p14="http://schemas.microsoft.com/office/powerpoint/2010/main" val="279835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16</a:t>
            </a:fld>
            <a:endParaRPr lang="en-US"/>
          </a:p>
        </p:txBody>
      </p:sp>
    </p:spTree>
    <p:extLst>
      <p:ext uri="{BB962C8B-B14F-4D97-AF65-F5344CB8AC3E}">
        <p14:creationId xmlns:p14="http://schemas.microsoft.com/office/powerpoint/2010/main" val="377983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17</a:t>
            </a:fld>
            <a:endParaRPr lang="en-US"/>
          </a:p>
        </p:txBody>
      </p:sp>
    </p:spTree>
    <p:extLst>
      <p:ext uri="{BB962C8B-B14F-4D97-AF65-F5344CB8AC3E}">
        <p14:creationId xmlns:p14="http://schemas.microsoft.com/office/powerpoint/2010/main" val="1965952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18</a:t>
            </a:fld>
            <a:endParaRPr lang="en-US"/>
          </a:p>
        </p:txBody>
      </p:sp>
    </p:spTree>
    <p:extLst>
      <p:ext uri="{BB962C8B-B14F-4D97-AF65-F5344CB8AC3E}">
        <p14:creationId xmlns:p14="http://schemas.microsoft.com/office/powerpoint/2010/main" val="2342801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630238" y="798513"/>
            <a:ext cx="5689600" cy="4267200"/>
          </a:xfrm>
          <a:ln cap="flat"/>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2</a:t>
            </a:fld>
            <a:endParaRPr lang="en-US"/>
          </a:p>
        </p:txBody>
      </p:sp>
    </p:spTree>
    <p:extLst>
      <p:ext uri="{BB962C8B-B14F-4D97-AF65-F5344CB8AC3E}">
        <p14:creationId xmlns:p14="http://schemas.microsoft.com/office/powerpoint/2010/main" val="243758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EA33D-94DF-4CFB-8A00-EC4207BF1E36}" type="slidenum">
              <a:rPr lang="en-US" smtClean="0"/>
              <a:t>20</a:t>
            </a:fld>
            <a:endParaRPr lang="en-US"/>
          </a:p>
        </p:txBody>
      </p:sp>
    </p:spTree>
    <p:extLst>
      <p:ext uri="{BB962C8B-B14F-4D97-AF65-F5344CB8AC3E}">
        <p14:creationId xmlns:p14="http://schemas.microsoft.com/office/powerpoint/2010/main" val="1224125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21</a:t>
            </a:fld>
            <a:endParaRPr lang="en-US"/>
          </a:p>
        </p:txBody>
      </p:sp>
    </p:spTree>
    <p:extLst>
      <p:ext uri="{BB962C8B-B14F-4D97-AF65-F5344CB8AC3E}">
        <p14:creationId xmlns:p14="http://schemas.microsoft.com/office/powerpoint/2010/main" val="142469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Tried</a:t>
            </a:r>
            <a:r>
              <a:rPr lang="en-US" baseline="0" dirty="0" smtClean="0"/>
              <a:t> collecting signatures for a similar proposition in 1977, but failed to gather enough to qualify.</a:t>
            </a:r>
            <a:endParaRPr lang="en-US" dirty="0"/>
          </a:p>
        </p:txBody>
      </p:sp>
      <p:sp>
        <p:nvSpPr>
          <p:cNvPr id="4" name="Slide Number Placeholder 3"/>
          <p:cNvSpPr>
            <a:spLocks noGrp="1"/>
          </p:cNvSpPr>
          <p:nvPr>
            <p:ph type="sldNum" sz="quarter" idx="10"/>
          </p:nvPr>
        </p:nvSpPr>
        <p:spPr/>
        <p:txBody>
          <a:bodyPr/>
          <a:lstStyle/>
          <a:p>
            <a:fld id="{3CFEA33D-94DF-4CFB-8A00-EC4207BF1E36}" type="slidenum">
              <a:rPr lang="en-US" smtClean="0"/>
              <a:t>3</a:t>
            </a:fld>
            <a:endParaRPr lang="en-US"/>
          </a:p>
        </p:txBody>
      </p:sp>
    </p:spTree>
    <p:extLst>
      <p:ext uri="{BB962C8B-B14F-4D97-AF65-F5344CB8AC3E}">
        <p14:creationId xmlns:p14="http://schemas.microsoft.com/office/powerpoint/2010/main" val="378839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4</a:t>
            </a:fld>
            <a:endParaRPr lang="en-US"/>
          </a:p>
        </p:txBody>
      </p:sp>
    </p:spTree>
    <p:extLst>
      <p:ext uri="{BB962C8B-B14F-4D97-AF65-F5344CB8AC3E}">
        <p14:creationId xmlns:p14="http://schemas.microsoft.com/office/powerpoint/2010/main" val="13848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5</a:t>
            </a:fld>
            <a:endParaRPr lang="en-US"/>
          </a:p>
        </p:txBody>
      </p:sp>
    </p:spTree>
    <p:extLst>
      <p:ext uri="{BB962C8B-B14F-4D97-AF65-F5344CB8AC3E}">
        <p14:creationId xmlns:p14="http://schemas.microsoft.com/office/powerpoint/2010/main" val="75316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EA33D-94DF-4CFB-8A00-EC4207BF1E36}" type="slidenum">
              <a:rPr lang="en-US" smtClean="0"/>
              <a:t>6</a:t>
            </a:fld>
            <a:endParaRPr lang="en-US"/>
          </a:p>
        </p:txBody>
      </p:sp>
    </p:spTree>
    <p:extLst>
      <p:ext uri="{BB962C8B-B14F-4D97-AF65-F5344CB8AC3E}">
        <p14:creationId xmlns:p14="http://schemas.microsoft.com/office/powerpoint/2010/main" val="122412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EA33D-94DF-4CFB-8A00-EC4207BF1E36}" type="slidenum">
              <a:rPr lang="en-US" smtClean="0"/>
              <a:t>7</a:t>
            </a:fld>
            <a:endParaRPr lang="en-US"/>
          </a:p>
        </p:txBody>
      </p:sp>
    </p:spTree>
    <p:extLst>
      <p:ext uri="{BB962C8B-B14F-4D97-AF65-F5344CB8AC3E}">
        <p14:creationId xmlns:p14="http://schemas.microsoft.com/office/powerpoint/2010/main" val="122412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A33D-94DF-4CFB-8A00-EC4207BF1E36}" type="slidenum">
              <a:rPr lang="en-US" smtClean="0"/>
              <a:t>8</a:t>
            </a:fld>
            <a:endParaRPr lang="en-US"/>
          </a:p>
        </p:txBody>
      </p:sp>
    </p:spTree>
    <p:extLst>
      <p:ext uri="{BB962C8B-B14F-4D97-AF65-F5344CB8AC3E}">
        <p14:creationId xmlns:p14="http://schemas.microsoft.com/office/powerpoint/2010/main" val="324564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touch</a:t>
            </a:r>
            <a:r>
              <a:rPr lang="en-US" baseline="0" dirty="0" smtClean="0"/>
              <a:t> on reduction of assessed value when market values FALL.</a:t>
            </a:r>
            <a:endParaRPr lang="en-US" dirty="0"/>
          </a:p>
        </p:txBody>
      </p:sp>
      <p:sp>
        <p:nvSpPr>
          <p:cNvPr id="4" name="Slide Number Placeholder 3"/>
          <p:cNvSpPr>
            <a:spLocks noGrp="1"/>
          </p:cNvSpPr>
          <p:nvPr>
            <p:ph type="sldNum" sz="quarter" idx="10"/>
          </p:nvPr>
        </p:nvSpPr>
        <p:spPr/>
        <p:txBody>
          <a:bodyPr/>
          <a:lstStyle/>
          <a:p>
            <a:fld id="{3CFEA33D-94DF-4CFB-8A00-EC4207BF1E36}" type="slidenum">
              <a:rPr lang="en-US" smtClean="0"/>
              <a:t>9</a:t>
            </a:fld>
            <a:endParaRPr lang="en-US"/>
          </a:p>
        </p:txBody>
      </p:sp>
    </p:spTree>
    <p:extLst>
      <p:ext uri="{BB962C8B-B14F-4D97-AF65-F5344CB8AC3E}">
        <p14:creationId xmlns:p14="http://schemas.microsoft.com/office/powerpoint/2010/main" val="122412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982529-D5A6-4CE9-B837-FD0A7E8C6156}" type="datetimeFigureOut">
              <a:rPr lang="en-US" smtClean="0"/>
              <a:t>10/25/2013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EBB0F53-4527-4226-BE29-73AA6F401CF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982529-D5A6-4CE9-B837-FD0A7E8C6156}"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0F53-4527-4226-BE29-73AA6F401C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982529-D5A6-4CE9-B837-FD0A7E8C6156}"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0F53-4527-4226-BE29-73AA6F401C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982529-D5A6-4CE9-B837-FD0A7E8C6156}"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0F53-4527-4226-BE29-73AA6F401C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982529-D5A6-4CE9-B837-FD0A7E8C6156}"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0F53-4527-4226-BE29-73AA6F401CF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982529-D5A6-4CE9-B837-FD0A7E8C6156}"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B0F53-4527-4226-BE29-73AA6F401CF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982529-D5A6-4CE9-B837-FD0A7E8C6156}" type="datetimeFigureOut">
              <a:rPr lang="en-US" smtClean="0"/>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B0F53-4527-4226-BE29-73AA6F401C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982529-D5A6-4CE9-B837-FD0A7E8C6156}" type="datetimeFigureOut">
              <a:rPr lang="en-US" smtClean="0"/>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B0F53-4527-4226-BE29-73AA6F401C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82529-D5A6-4CE9-B837-FD0A7E8C6156}" type="datetimeFigureOut">
              <a:rPr lang="en-US" smtClean="0"/>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BB0F53-4527-4226-BE29-73AA6F401C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982529-D5A6-4CE9-B837-FD0A7E8C6156}"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B0F53-4527-4226-BE29-73AA6F401CF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982529-D5A6-4CE9-B837-FD0A7E8C6156}"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EBB0F53-4527-4226-BE29-73AA6F401CF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982529-D5A6-4CE9-B837-FD0A7E8C6156}" type="datetimeFigureOut">
              <a:rPr lang="en-US" smtClean="0"/>
              <a:t>10/25/2013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EBB0F53-4527-4226-BE29-73AA6F401CF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blog.sfgate.com/opinionshop/files/2013/06/2521362.jpg"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52400" y="2286000"/>
            <a:ext cx="4648200" cy="440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06552" y="457200"/>
            <a:ext cx="7851648" cy="2667000"/>
          </a:xfrm>
        </p:spPr>
        <p:txBody>
          <a:bodyPr>
            <a:normAutofit/>
          </a:bodyPr>
          <a:lstStyle/>
          <a:p>
            <a:r>
              <a:rPr lang="en-US" sz="5400" b="0" dirty="0" smtClean="0">
                <a:effectLst>
                  <a:outerShdw blurRad="38100" dist="38100" dir="2700000" algn="tl">
                    <a:srgbClr val="000000">
                      <a:alpha val="43137"/>
                    </a:srgbClr>
                  </a:outerShdw>
                </a:effectLst>
                <a:latin typeface="Elephant" pitchFamily="18" charset="0"/>
              </a:rPr>
              <a:t>A Brief History &amp; Enduring Legacy of Prop 13</a:t>
            </a:r>
            <a:endParaRPr lang="en-US" sz="5400" b="0" dirty="0">
              <a:effectLst>
                <a:outerShdw blurRad="38100" dist="38100" dir="2700000" algn="tl">
                  <a:srgbClr val="000000">
                    <a:alpha val="43137"/>
                  </a:srgbClr>
                </a:outerShdw>
              </a:effectLst>
              <a:latin typeface="Elephant" pitchFamily="18" charset="0"/>
            </a:endParaRPr>
          </a:p>
        </p:txBody>
      </p:sp>
      <p:sp>
        <p:nvSpPr>
          <p:cNvPr id="3" name="Subtitle 2"/>
          <p:cNvSpPr>
            <a:spLocks noGrp="1"/>
          </p:cNvSpPr>
          <p:nvPr>
            <p:ph type="subTitle" idx="1"/>
          </p:nvPr>
        </p:nvSpPr>
        <p:spPr>
          <a:xfrm>
            <a:off x="4800600" y="3352800"/>
            <a:ext cx="3733800" cy="2057400"/>
          </a:xfrm>
        </p:spPr>
        <p:txBody>
          <a:bodyPr>
            <a:normAutofit fontScale="92500" lnSpcReduction="20000"/>
          </a:bodyPr>
          <a:lstStyle/>
          <a:p>
            <a:r>
              <a:rPr lang="en-US" sz="2800" dirty="0" smtClean="0"/>
              <a:t>Jeff Kiernan</a:t>
            </a:r>
          </a:p>
          <a:p>
            <a:r>
              <a:rPr lang="en-US" sz="2000" dirty="0" smtClean="0"/>
              <a:t>Regional Public Affairs Manager</a:t>
            </a:r>
          </a:p>
          <a:p>
            <a:r>
              <a:rPr lang="en-US" sz="2000" dirty="0" smtClean="0"/>
              <a:t>League of California Cities</a:t>
            </a:r>
          </a:p>
          <a:p>
            <a:endParaRPr lang="en-US" sz="2000" dirty="0" smtClean="0"/>
          </a:p>
          <a:p>
            <a:r>
              <a:rPr lang="en-US" sz="2000" dirty="0" smtClean="0"/>
              <a:t>Prepared for the South Bay COG Board of Directors Meeting 10/24/2013</a:t>
            </a:r>
            <a:endParaRPr lang="en-US" sz="2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5513660"/>
            <a:ext cx="3591426" cy="1180382"/>
          </a:xfrm>
          <a:prstGeom prst="rect">
            <a:avLst/>
          </a:prstGeom>
        </p:spPr>
      </p:pic>
    </p:spTree>
    <p:extLst>
      <p:ext uri="{BB962C8B-B14F-4D97-AF65-F5344CB8AC3E}">
        <p14:creationId xmlns:p14="http://schemas.microsoft.com/office/powerpoint/2010/main" val="1771599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48200"/>
          </a:xfrm>
        </p:spPr>
        <p:txBody>
          <a:bodyPr>
            <a:normAutofit fontScale="92500" lnSpcReduction="10000"/>
          </a:bodyPr>
          <a:lstStyle/>
          <a:p>
            <a:pPr marL="0" indent="0" algn="just">
              <a:buNone/>
            </a:pPr>
            <a:r>
              <a:rPr lang="en-US" dirty="0" smtClean="0"/>
              <a:t>Prop 13 took control of property tax away from cities, with no acknowledgement of service demands, differing property value or willingness to pay.</a:t>
            </a:r>
          </a:p>
          <a:p>
            <a:endParaRPr lang="en-US" dirty="0" smtClean="0"/>
          </a:p>
          <a:p>
            <a:r>
              <a:rPr lang="en-US" dirty="0" smtClean="0"/>
              <a:t>Stable &amp; Predictable Revenue Stream</a:t>
            </a:r>
          </a:p>
          <a:p>
            <a:pPr lvl="1"/>
            <a:endParaRPr lang="en-US" dirty="0" smtClean="0"/>
          </a:p>
          <a:p>
            <a:r>
              <a:rPr lang="en-US" dirty="0" err="1" smtClean="0"/>
              <a:t>Fiscalization</a:t>
            </a:r>
            <a:r>
              <a:rPr lang="en-US" dirty="0" smtClean="0"/>
              <a:t> of Land Use</a:t>
            </a:r>
          </a:p>
          <a:p>
            <a:pPr lvl="1"/>
            <a:r>
              <a:rPr lang="en-US" dirty="0" smtClean="0"/>
              <a:t>Reliance on sales tax shifts cities land use priorities</a:t>
            </a:r>
          </a:p>
          <a:p>
            <a:endParaRPr lang="en-US" dirty="0" smtClean="0"/>
          </a:p>
          <a:p>
            <a:r>
              <a:rPr lang="en-US" dirty="0" smtClean="0"/>
              <a:t>The Rise of Fees</a:t>
            </a:r>
          </a:p>
          <a:p>
            <a:pPr lvl="1"/>
            <a:r>
              <a:rPr lang="en-US" dirty="0" smtClean="0"/>
              <a:t>Construction/Development</a:t>
            </a:r>
          </a:p>
          <a:p>
            <a:pPr lvl="1"/>
            <a:r>
              <a:rPr lang="en-US" dirty="0" smtClean="0"/>
              <a:t>Transient Occupancy Tax</a:t>
            </a:r>
          </a:p>
          <a:p>
            <a:pPr lvl="1"/>
            <a:endParaRPr lang="en-US" dirty="0"/>
          </a:p>
        </p:txBody>
      </p:sp>
      <p:sp>
        <p:nvSpPr>
          <p:cNvPr id="4" name="Title 1"/>
          <p:cNvSpPr>
            <a:spLocks noGrp="1"/>
          </p:cNvSpPr>
          <p:nvPr>
            <p:ph type="title"/>
          </p:nvPr>
        </p:nvSpPr>
        <p:spPr>
          <a:xfrm>
            <a:off x="533400" y="304800"/>
            <a:ext cx="8229600" cy="1143000"/>
          </a:xfrm>
        </p:spPr>
        <p:txBody>
          <a:bodyPr>
            <a:normAutofit/>
          </a:bodyPr>
          <a:lstStyle/>
          <a:p>
            <a:pPr algn="ctr"/>
            <a:r>
              <a:rPr lang="en-US" dirty="0" smtClean="0"/>
              <a:t>Prop 13: City Perspective</a:t>
            </a:r>
            <a:endParaRPr lang="en-US" dirty="0"/>
          </a:p>
        </p:txBody>
      </p:sp>
    </p:spTree>
    <p:extLst>
      <p:ext uri="{BB962C8B-B14F-4D97-AF65-F5344CB8AC3E}">
        <p14:creationId xmlns:p14="http://schemas.microsoft.com/office/powerpoint/2010/main" val="27084385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38200"/>
          </a:xfrm>
        </p:spPr>
        <p:txBody>
          <a:bodyPr>
            <a:normAutofit/>
          </a:bodyPr>
          <a:lstStyle/>
          <a:p>
            <a:pPr algn="ctr"/>
            <a:r>
              <a:rPr lang="en-US" dirty="0" smtClean="0"/>
              <a:t>Prop 13:Who Pays?</a:t>
            </a:r>
            <a:endParaRPr lang="en-US" dirty="0"/>
          </a:p>
        </p:txBody>
      </p:sp>
      <p:sp>
        <p:nvSpPr>
          <p:cNvPr id="5" name="Content Placeholder 2"/>
          <p:cNvSpPr txBox="1">
            <a:spLocks/>
          </p:cNvSpPr>
          <p:nvPr/>
        </p:nvSpPr>
        <p:spPr>
          <a:xfrm>
            <a:off x="6400800" y="1524000"/>
            <a:ext cx="2514600" cy="51816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dirty="0" smtClean="0"/>
              <a:t>In 2010-11:</a:t>
            </a:r>
          </a:p>
          <a:p>
            <a:pPr>
              <a:spcAft>
                <a:spcPts val="600"/>
              </a:spcAft>
            </a:pPr>
            <a:r>
              <a:rPr lang="en-US" sz="2000" dirty="0" smtClean="0"/>
              <a:t>Owner </a:t>
            </a:r>
            <a:r>
              <a:rPr lang="en-US" sz="2000" dirty="0"/>
              <a:t>occupied </a:t>
            </a:r>
            <a:r>
              <a:rPr lang="en-US" sz="2000" dirty="0" smtClean="0"/>
              <a:t>homes account for  value of $1.6 trillion</a:t>
            </a:r>
          </a:p>
          <a:p>
            <a:pPr>
              <a:spcAft>
                <a:spcPts val="600"/>
              </a:spcAft>
            </a:pPr>
            <a:r>
              <a:rPr lang="en-US" sz="2000" dirty="0" smtClean="0"/>
              <a:t>Commercial properties account for $1.2 trillion</a:t>
            </a:r>
          </a:p>
          <a:p>
            <a:pPr>
              <a:spcAft>
                <a:spcPts val="600"/>
              </a:spcAft>
            </a:pPr>
            <a:r>
              <a:rPr lang="en-US" sz="2000" dirty="0" smtClean="0"/>
              <a:t>Investment/Rental properties account for $1.4 trillion</a:t>
            </a:r>
          </a:p>
          <a:p>
            <a:endParaRPr lang="en-US" sz="2000" dirty="0" smtClean="0"/>
          </a:p>
          <a:p>
            <a:endParaRPr lang="en-US" sz="2400"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588" b="3132"/>
          <a:stretch/>
        </p:blipFill>
        <p:spPr>
          <a:xfrm>
            <a:off x="127000" y="1521274"/>
            <a:ext cx="6299200" cy="4879526"/>
          </a:xfrm>
          <a:prstGeom prst="rect">
            <a:avLst/>
          </a:prstGeom>
        </p:spPr>
      </p:pic>
      <p:sp>
        <p:nvSpPr>
          <p:cNvPr id="8" name="TextBox 7"/>
          <p:cNvSpPr txBox="1"/>
          <p:nvPr/>
        </p:nvSpPr>
        <p:spPr>
          <a:xfrm>
            <a:off x="76200" y="6412468"/>
            <a:ext cx="2292152" cy="369332"/>
          </a:xfrm>
          <a:prstGeom prst="rect">
            <a:avLst/>
          </a:prstGeom>
          <a:noFill/>
        </p:spPr>
        <p:txBody>
          <a:bodyPr wrap="square" rtlCol="0">
            <a:spAutoFit/>
          </a:bodyPr>
          <a:lstStyle/>
          <a:p>
            <a:r>
              <a:rPr lang="en-US" sz="1000" b="1" dirty="0" smtClean="0">
                <a:latin typeface="Arial" pitchFamily="34" charset="0"/>
                <a:cs typeface="Arial" pitchFamily="34" charset="0"/>
              </a:rPr>
              <a:t>Source</a:t>
            </a:r>
            <a:r>
              <a:rPr lang="en-US" sz="1000" b="1" dirty="0">
                <a:latin typeface="Arial" pitchFamily="34" charset="0"/>
                <a:cs typeface="Arial" pitchFamily="34" charset="0"/>
              </a:rPr>
              <a:t>: Legislative Analyst Office</a:t>
            </a:r>
          </a:p>
          <a:p>
            <a:endParaRPr lang="en-US" sz="800" b="1" dirty="0">
              <a:latin typeface="Arial" pitchFamily="34" charset="0"/>
              <a:cs typeface="Arial" pitchFamily="34" charset="0"/>
            </a:endParaRPr>
          </a:p>
        </p:txBody>
      </p:sp>
      <p:sp>
        <p:nvSpPr>
          <p:cNvPr id="9" name="TextBox 8"/>
          <p:cNvSpPr txBox="1"/>
          <p:nvPr/>
        </p:nvSpPr>
        <p:spPr>
          <a:xfrm>
            <a:off x="3886200" y="3502935"/>
            <a:ext cx="990600" cy="523220"/>
          </a:xfrm>
          <a:prstGeom prst="rect">
            <a:avLst/>
          </a:prstGeom>
          <a:noFill/>
        </p:spPr>
        <p:txBody>
          <a:bodyPr wrap="square" rtlCol="0">
            <a:spAutoFit/>
          </a:bodyPr>
          <a:lstStyle/>
          <a:p>
            <a:r>
              <a:rPr lang="en-US" sz="2800" dirty="0" smtClean="0">
                <a:solidFill>
                  <a:schemeClr val="bg1"/>
                </a:solidFill>
              </a:rPr>
              <a:t>39%</a:t>
            </a:r>
            <a:endParaRPr lang="en-US" sz="2800" dirty="0">
              <a:solidFill>
                <a:schemeClr val="bg1"/>
              </a:solidFill>
            </a:endParaRPr>
          </a:p>
        </p:txBody>
      </p:sp>
      <p:sp>
        <p:nvSpPr>
          <p:cNvPr id="11" name="TextBox 10"/>
          <p:cNvSpPr txBox="1"/>
          <p:nvPr/>
        </p:nvSpPr>
        <p:spPr>
          <a:xfrm>
            <a:off x="2057400" y="3373513"/>
            <a:ext cx="990600" cy="523220"/>
          </a:xfrm>
          <a:prstGeom prst="rect">
            <a:avLst/>
          </a:prstGeom>
          <a:noFill/>
        </p:spPr>
        <p:txBody>
          <a:bodyPr wrap="square" rtlCol="0">
            <a:spAutoFit/>
          </a:bodyPr>
          <a:lstStyle/>
          <a:p>
            <a:r>
              <a:rPr lang="en-US" sz="2800" dirty="0" smtClean="0">
                <a:solidFill>
                  <a:schemeClr val="bg1"/>
                </a:solidFill>
              </a:rPr>
              <a:t>28%</a:t>
            </a:r>
            <a:endParaRPr lang="en-US" sz="2800" dirty="0">
              <a:solidFill>
                <a:schemeClr val="bg1"/>
              </a:solidFill>
            </a:endParaRPr>
          </a:p>
        </p:txBody>
      </p:sp>
      <p:sp>
        <p:nvSpPr>
          <p:cNvPr id="12" name="TextBox 11"/>
          <p:cNvSpPr txBox="1"/>
          <p:nvPr/>
        </p:nvSpPr>
        <p:spPr>
          <a:xfrm>
            <a:off x="2552700" y="4810780"/>
            <a:ext cx="990600" cy="523220"/>
          </a:xfrm>
          <a:prstGeom prst="rect">
            <a:avLst/>
          </a:prstGeom>
          <a:noFill/>
        </p:spPr>
        <p:txBody>
          <a:bodyPr wrap="square" rtlCol="0">
            <a:spAutoFit/>
          </a:bodyPr>
          <a:lstStyle/>
          <a:p>
            <a:r>
              <a:rPr lang="en-US" sz="2800" dirty="0" smtClean="0">
                <a:solidFill>
                  <a:schemeClr val="bg1"/>
                </a:solidFill>
              </a:rPr>
              <a:t>34%</a:t>
            </a:r>
            <a:endParaRPr lang="en-US" sz="2800" dirty="0">
              <a:solidFill>
                <a:schemeClr val="bg1"/>
              </a:solidFill>
            </a:endParaRPr>
          </a:p>
        </p:txBody>
      </p:sp>
    </p:spTree>
    <p:extLst>
      <p:ext uri="{BB962C8B-B14F-4D97-AF65-F5344CB8AC3E}">
        <p14:creationId xmlns:p14="http://schemas.microsoft.com/office/powerpoint/2010/main" val="12046822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58" r="4036"/>
          <a:stretch/>
        </p:blipFill>
        <p:spPr bwMode="auto">
          <a:xfrm>
            <a:off x="0" y="3156693"/>
            <a:ext cx="9143999" cy="367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09600"/>
            <a:ext cx="8229600" cy="1143000"/>
          </a:xfrm>
        </p:spPr>
        <p:txBody>
          <a:bodyPr>
            <a:normAutofit fontScale="90000"/>
          </a:bodyPr>
          <a:lstStyle/>
          <a:p>
            <a:pPr algn="ctr"/>
            <a:r>
              <a:rPr lang="en-US" dirty="0" smtClean="0"/>
              <a:t>Prop 13 Reform?</a:t>
            </a:r>
            <a:br>
              <a:rPr lang="en-US" dirty="0" smtClean="0"/>
            </a:br>
            <a:endParaRPr lang="en-US" sz="3600" dirty="0"/>
          </a:p>
        </p:txBody>
      </p:sp>
      <p:sp>
        <p:nvSpPr>
          <p:cNvPr id="3" name="Content Placeholder 2"/>
          <p:cNvSpPr>
            <a:spLocks noGrp="1"/>
          </p:cNvSpPr>
          <p:nvPr>
            <p:ph idx="1"/>
          </p:nvPr>
        </p:nvSpPr>
        <p:spPr>
          <a:xfrm>
            <a:off x="457200" y="1249680"/>
            <a:ext cx="8229600" cy="1907013"/>
          </a:xfrm>
        </p:spPr>
        <p:txBody>
          <a:bodyPr>
            <a:normAutofit fontScale="92500" lnSpcReduction="10000"/>
          </a:bodyPr>
          <a:lstStyle/>
          <a:p>
            <a:r>
              <a:rPr lang="en-US" dirty="0"/>
              <a:t>Split </a:t>
            </a:r>
            <a:r>
              <a:rPr lang="en-US" dirty="0" smtClean="0"/>
              <a:t>Roll: Do </a:t>
            </a:r>
            <a:r>
              <a:rPr lang="en-US" dirty="0"/>
              <a:t>businesses pay their fair share?</a:t>
            </a:r>
          </a:p>
          <a:p>
            <a:pPr lvl="1"/>
            <a:r>
              <a:rPr lang="en-US" dirty="0" smtClean="0"/>
              <a:t>Less turnover in ownership</a:t>
            </a:r>
          </a:p>
          <a:p>
            <a:pPr lvl="1"/>
            <a:r>
              <a:rPr lang="en-US" dirty="0" smtClean="0"/>
              <a:t>Higher market value relative to home prices</a:t>
            </a:r>
          </a:p>
          <a:p>
            <a:pPr lvl="1"/>
            <a:r>
              <a:rPr lang="en-US" dirty="0" smtClean="0"/>
              <a:t>Predictability of property tax is a bright-spot for businesses in CA’s tax rich environment</a:t>
            </a:r>
            <a:endParaRPr lang="en-US" dirty="0"/>
          </a:p>
        </p:txBody>
      </p:sp>
    </p:spTree>
    <p:extLst>
      <p:ext uri="{BB962C8B-B14F-4D97-AF65-F5344CB8AC3E}">
        <p14:creationId xmlns:p14="http://schemas.microsoft.com/office/powerpoint/2010/main" val="42103335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38200"/>
          </a:xfrm>
        </p:spPr>
        <p:txBody>
          <a:bodyPr>
            <a:normAutofit fontScale="90000"/>
          </a:bodyPr>
          <a:lstStyle/>
          <a:p>
            <a:pPr algn="ctr"/>
            <a:r>
              <a:rPr lang="en-US" dirty="0" smtClean="0"/>
              <a:t>Prop 13: How much is 1% worth?</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514" b="6517"/>
          <a:stretch/>
        </p:blipFill>
        <p:spPr bwMode="auto">
          <a:xfrm>
            <a:off x="76200" y="1447800"/>
            <a:ext cx="6365940" cy="489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400800" y="1524000"/>
            <a:ext cx="2514600" cy="51816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dirty="0" smtClean="0"/>
              <a:t>In 2010-11, </a:t>
            </a:r>
            <a:r>
              <a:rPr lang="en-US" sz="2400" dirty="0"/>
              <a:t> </a:t>
            </a:r>
            <a:r>
              <a:rPr lang="en-US" sz="2400" dirty="0" smtClean="0"/>
              <a:t>   </a:t>
            </a:r>
            <a:r>
              <a:rPr lang="en-US" sz="2400" b="1" dirty="0" smtClean="0"/>
              <a:t>$55 billion</a:t>
            </a:r>
            <a:r>
              <a:rPr lang="en-US" sz="2400" dirty="0" smtClean="0"/>
              <a:t>  was collected in property tax revenue. </a:t>
            </a:r>
          </a:p>
          <a:p>
            <a:endParaRPr lang="en-US" sz="2400" dirty="0"/>
          </a:p>
          <a:p>
            <a:r>
              <a:rPr lang="en-US" sz="2400" dirty="0" smtClean="0"/>
              <a:t>$43.2b from the 1% plus $5.7b from voter approved additions</a:t>
            </a:r>
          </a:p>
        </p:txBody>
      </p:sp>
      <p:sp>
        <p:nvSpPr>
          <p:cNvPr id="8" name="TextBox 7"/>
          <p:cNvSpPr txBox="1"/>
          <p:nvPr/>
        </p:nvSpPr>
        <p:spPr>
          <a:xfrm>
            <a:off x="76200" y="6172200"/>
            <a:ext cx="2292152" cy="338554"/>
          </a:xfrm>
          <a:prstGeom prst="rect">
            <a:avLst/>
          </a:prstGeom>
          <a:noFill/>
        </p:spPr>
        <p:txBody>
          <a:bodyPr wrap="square" rtlCol="0">
            <a:spAutoFit/>
          </a:bodyPr>
          <a:lstStyle/>
          <a:p>
            <a:r>
              <a:rPr lang="en-US" sz="800" b="1" dirty="0" smtClean="0">
                <a:latin typeface="Arial" pitchFamily="34" charset="0"/>
                <a:cs typeface="Arial" pitchFamily="34" charset="0"/>
              </a:rPr>
              <a:t>Source</a:t>
            </a:r>
            <a:r>
              <a:rPr lang="en-US" sz="800" b="1" dirty="0">
                <a:latin typeface="Arial" pitchFamily="34" charset="0"/>
                <a:cs typeface="Arial" pitchFamily="34" charset="0"/>
              </a:rPr>
              <a:t>: Legislative Analyst Office</a:t>
            </a:r>
          </a:p>
          <a:p>
            <a:endParaRPr lang="en-US" sz="800" b="1" dirty="0">
              <a:latin typeface="Arial" pitchFamily="34" charset="0"/>
              <a:cs typeface="Arial" pitchFamily="34" charset="0"/>
            </a:endParaRPr>
          </a:p>
        </p:txBody>
      </p:sp>
    </p:spTree>
    <p:extLst>
      <p:ext uri="{BB962C8B-B14F-4D97-AF65-F5344CB8AC3E}">
        <p14:creationId xmlns:p14="http://schemas.microsoft.com/office/powerpoint/2010/main" val="32687597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ERAF: </a:t>
            </a:r>
            <a:r>
              <a:rPr lang="en-US" sz="3100" dirty="0" smtClean="0"/>
              <a:t>The Educational </a:t>
            </a:r>
            <a:r>
              <a:rPr lang="en-US" sz="3100" dirty="0"/>
              <a:t>Revenue Augmentation Fund</a:t>
            </a:r>
          </a:p>
        </p:txBody>
      </p:sp>
      <p:sp>
        <p:nvSpPr>
          <p:cNvPr id="3" name="Content Placeholder 2"/>
          <p:cNvSpPr>
            <a:spLocks noGrp="1"/>
          </p:cNvSpPr>
          <p:nvPr>
            <p:ph idx="1"/>
          </p:nvPr>
        </p:nvSpPr>
        <p:spPr>
          <a:xfrm>
            <a:off x="457200" y="1447800"/>
            <a:ext cx="8229600" cy="5181600"/>
          </a:xfrm>
        </p:spPr>
        <p:txBody>
          <a:bodyPr>
            <a:normAutofit/>
          </a:bodyPr>
          <a:lstStyle/>
          <a:p>
            <a:r>
              <a:rPr lang="en-US" dirty="0" smtClean="0"/>
              <a:t> A reduction of the “bailout” funds originally spent under the 1978 AB 8 legislation.</a:t>
            </a:r>
          </a:p>
          <a:p>
            <a:pPr lvl="1"/>
            <a:r>
              <a:rPr lang="en-US" dirty="0" smtClean="0"/>
              <a:t>Cities incorporated </a:t>
            </a:r>
            <a:r>
              <a:rPr lang="en-US" u="sng" dirty="0" smtClean="0"/>
              <a:t>AFTER</a:t>
            </a:r>
            <a:r>
              <a:rPr lang="en-US" dirty="0" smtClean="0"/>
              <a:t> 1978 were not liable </a:t>
            </a:r>
          </a:p>
          <a:p>
            <a:pPr lvl="1"/>
            <a:r>
              <a:rPr lang="en-US" dirty="0" smtClean="0"/>
              <a:t>$6 </a:t>
            </a:r>
            <a:r>
              <a:rPr lang="en-US" dirty="0"/>
              <a:t>billion annual on-going shift of city, county and special district </a:t>
            </a:r>
            <a:r>
              <a:rPr lang="en-US" dirty="0" smtClean="0"/>
              <a:t>property tax revenue </a:t>
            </a:r>
            <a:r>
              <a:rPr lang="en-US" dirty="0"/>
              <a:t>to the state general fund began in 1991-92.</a:t>
            </a:r>
          </a:p>
          <a:p>
            <a:pPr lvl="1">
              <a:lnSpc>
                <a:spcPct val="90000"/>
              </a:lnSpc>
            </a:pPr>
            <a:r>
              <a:rPr lang="en-US" dirty="0"/>
              <a:t>by shifting to local schools thereby relieving state general fund obligation for school </a:t>
            </a:r>
            <a:r>
              <a:rPr lang="en-US" dirty="0" smtClean="0"/>
              <a:t>$</a:t>
            </a:r>
          </a:p>
          <a:p>
            <a:pPr>
              <a:lnSpc>
                <a:spcPct val="90000"/>
              </a:lnSpc>
            </a:pPr>
            <a:r>
              <a:rPr lang="en-US" dirty="0" smtClean="0"/>
              <a:t>City </a:t>
            </a:r>
            <a:r>
              <a:rPr lang="en-US" dirty="0"/>
              <a:t>property tax shares reduced by 24% (on </a:t>
            </a:r>
            <a:r>
              <a:rPr lang="en-US" dirty="0" smtClean="0"/>
              <a:t>average)</a:t>
            </a:r>
          </a:p>
          <a:p>
            <a:pPr>
              <a:lnSpc>
                <a:spcPct val="90000"/>
              </a:lnSpc>
            </a:pPr>
            <a:r>
              <a:rPr lang="en-US" dirty="0" smtClean="0"/>
              <a:t>Most </a:t>
            </a:r>
            <a:r>
              <a:rPr lang="en-US" dirty="0"/>
              <a:t>ERAF funds are now used to repay local governments for other local tax revenues cut by the state (VLF, Sales Tax).</a:t>
            </a:r>
          </a:p>
          <a:p>
            <a:pPr lvl="1"/>
            <a:endParaRPr lang="en-US" dirty="0"/>
          </a:p>
        </p:txBody>
      </p:sp>
    </p:spTree>
    <p:extLst>
      <p:ext uri="{BB962C8B-B14F-4D97-AF65-F5344CB8AC3E}">
        <p14:creationId xmlns:p14="http://schemas.microsoft.com/office/powerpoint/2010/main" val="251051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1"/>
            <a:ext cx="8229600" cy="685800"/>
          </a:xfrm>
        </p:spPr>
        <p:txBody>
          <a:bodyPr>
            <a:noAutofit/>
          </a:bodyPr>
          <a:lstStyle/>
          <a:p>
            <a:pPr algn="ctr"/>
            <a:r>
              <a:rPr lang="en-US" sz="3600" dirty="0" smtClean="0"/>
              <a:t>Property Tax Revenues: </a:t>
            </a:r>
            <a:r>
              <a:rPr lang="en-US" sz="2800" dirty="0" smtClean="0"/>
              <a:t>A Constant Tug-of-War</a:t>
            </a:r>
            <a:endParaRPr lang="en-US" sz="28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25" t="40462" r="59422" b="4769"/>
          <a:stretch/>
        </p:blipFill>
        <p:spPr bwMode="auto">
          <a:xfrm>
            <a:off x="457200" y="1219200"/>
            <a:ext cx="8001000" cy="555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4848" y="6564292"/>
            <a:ext cx="2292152" cy="338554"/>
          </a:xfrm>
          <a:prstGeom prst="rect">
            <a:avLst/>
          </a:prstGeom>
          <a:noFill/>
        </p:spPr>
        <p:txBody>
          <a:bodyPr wrap="square" rtlCol="0">
            <a:spAutoFit/>
          </a:bodyPr>
          <a:lstStyle/>
          <a:p>
            <a:r>
              <a:rPr lang="en-US" sz="800" b="1" dirty="0" smtClean="0">
                <a:latin typeface="Arial" pitchFamily="34" charset="0"/>
                <a:cs typeface="Arial" pitchFamily="34" charset="0"/>
              </a:rPr>
              <a:t>Source</a:t>
            </a:r>
            <a:r>
              <a:rPr lang="en-US" sz="800" b="1" dirty="0">
                <a:latin typeface="Arial" pitchFamily="34" charset="0"/>
                <a:cs typeface="Arial" pitchFamily="34" charset="0"/>
              </a:rPr>
              <a:t>: </a:t>
            </a:r>
            <a:r>
              <a:rPr lang="en-US" sz="800" b="1" dirty="0" smtClean="0">
                <a:latin typeface="Arial" pitchFamily="34" charset="0"/>
                <a:cs typeface="Arial" pitchFamily="34" charset="0"/>
              </a:rPr>
              <a:t>CaliforniaCityFinance.com</a:t>
            </a:r>
            <a:endParaRPr lang="en-US" sz="800" b="1" dirty="0">
              <a:latin typeface="Arial" pitchFamily="34" charset="0"/>
              <a:cs typeface="Arial" pitchFamily="34" charset="0"/>
            </a:endParaRPr>
          </a:p>
          <a:p>
            <a:endParaRPr lang="en-US" sz="800" b="1" dirty="0">
              <a:latin typeface="Arial" pitchFamily="34" charset="0"/>
              <a:cs typeface="Arial" pitchFamily="34" charset="0"/>
            </a:endParaRPr>
          </a:p>
        </p:txBody>
      </p:sp>
    </p:spTree>
    <p:extLst>
      <p:ext uri="{BB962C8B-B14F-4D97-AF65-F5344CB8AC3E}">
        <p14:creationId xmlns:p14="http://schemas.microsoft.com/office/powerpoint/2010/main" val="1051141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19912"/>
          </a:xfrm>
        </p:spPr>
        <p:txBody>
          <a:bodyPr>
            <a:noAutofit/>
          </a:bodyPr>
          <a:lstStyle/>
          <a:p>
            <a:pPr algn="ctr"/>
            <a:r>
              <a:rPr lang="en-US" sz="4000" dirty="0" smtClean="0"/>
              <a:t>Prop 13: Legislative Proposals</a:t>
            </a:r>
            <a:endParaRPr lang="en-US" sz="4000" dirty="0"/>
          </a:p>
        </p:txBody>
      </p:sp>
      <p:sp>
        <p:nvSpPr>
          <p:cNvPr id="3" name="Content Placeholder 2"/>
          <p:cNvSpPr>
            <a:spLocks noGrp="1"/>
          </p:cNvSpPr>
          <p:nvPr>
            <p:ph idx="1"/>
          </p:nvPr>
        </p:nvSpPr>
        <p:spPr>
          <a:xfrm>
            <a:off x="228600" y="1143000"/>
            <a:ext cx="8610600" cy="5638800"/>
          </a:xfrm>
        </p:spPr>
        <p:txBody>
          <a:bodyPr>
            <a:noAutofit/>
          </a:bodyPr>
          <a:lstStyle/>
          <a:p>
            <a:pPr lvl="0">
              <a:spcAft>
                <a:spcPts val="600"/>
              </a:spcAft>
            </a:pPr>
            <a:r>
              <a:rPr lang="en-US" sz="1400" b="1" dirty="0"/>
              <a:t>SCA 3 (Leno) 55% Vote for School </a:t>
            </a:r>
            <a:r>
              <a:rPr lang="en-US" sz="1400" b="1" u="sng" dirty="0"/>
              <a:t>Parcel Taxes</a:t>
            </a:r>
            <a:r>
              <a:rPr lang="en-US" sz="1200" b="1" dirty="0"/>
              <a:t>:  </a:t>
            </a:r>
            <a:r>
              <a:rPr lang="en-US" sz="1300" dirty="0"/>
              <a:t>Authorizes </a:t>
            </a:r>
            <a:r>
              <a:rPr lang="en-US" sz="1300" dirty="0" smtClean="0"/>
              <a:t>a </a:t>
            </a:r>
            <a:r>
              <a:rPr lang="en-US" sz="1300" dirty="0"/>
              <a:t>parcel tax </a:t>
            </a:r>
            <a:r>
              <a:rPr lang="en-US" sz="1300" dirty="0" smtClean="0"/>
              <a:t>for specified programs or services by </a:t>
            </a:r>
            <a:r>
              <a:rPr lang="en-US" sz="1300" dirty="0"/>
              <a:t>a school district, county office of education or a community college </a:t>
            </a:r>
            <a:r>
              <a:rPr lang="en-US" sz="1300" dirty="0" smtClean="0"/>
              <a:t>district. Prohibits </a:t>
            </a:r>
            <a:r>
              <a:rPr lang="en-US" sz="1300" dirty="0"/>
              <a:t>funds from paying for administrator’s salaries. League Position:  Support</a:t>
            </a:r>
            <a:endParaRPr lang="en-US" sz="1300" dirty="0" smtClean="0"/>
          </a:p>
          <a:p>
            <a:pPr lvl="0">
              <a:spcAft>
                <a:spcPts val="600"/>
              </a:spcAft>
            </a:pPr>
            <a:r>
              <a:rPr lang="en-US" sz="1400" b="1" dirty="0" smtClean="0"/>
              <a:t>SCA </a:t>
            </a:r>
            <a:r>
              <a:rPr lang="en-US" sz="1400" b="1" dirty="0"/>
              <a:t>4 (Liu) and SCA 8 (Corbett):  55% Vote for Transportation </a:t>
            </a:r>
            <a:r>
              <a:rPr lang="en-US" sz="1400" b="1" u="sng" dirty="0"/>
              <a:t>Special Taxes</a:t>
            </a:r>
            <a:r>
              <a:rPr lang="en-US" sz="1200" b="1" dirty="0"/>
              <a:t>:  </a:t>
            </a:r>
            <a:r>
              <a:rPr lang="en-US" sz="1300" dirty="0" smtClean="0"/>
              <a:t>Authorizes a </a:t>
            </a:r>
            <a:r>
              <a:rPr lang="en-US" sz="1300" dirty="0"/>
              <a:t>special tax by a local government </a:t>
            </a:r>
            <a:r>
              <a:rPr lang="en-US" sz="1300" dirty="0" smtClean="0"/>
              <a:t>to </a:t>
            </a:r>
            <a:r>
              <a:rPr lang="en-US" sz="1300" dirty="0"/>
              <a:t>provide funding for local transportation projects.  Requires the </a:t>
            </a:r>
            <a:r>
              <a:rPr lang="en-US" sz="1300" dirty="0" smtClean="0"/>
              <a:t>Legislature to </a:t>
            </a:r>
            <a:r>
              <a:rPr lang="en-US" sz="1300" dirty="0"/>
              <a:t>define “local transportation projects.” </a:t>
            </a:r>
            <a:r>
              <a:rPr lang="en-US" sz="1300" dirty="0" smtClean="0"/>
              <a:t>League </a:t>
            </a:r>
            <a:r>
              <a:rPr lang="en-US" sz="1300" dirty="0"/>
              <a:t>Position:  Support</a:t>
            </a:r>
          </a:p>
          <a:p>
            <a:pPr lvl="0">
              <a:spcAft>
                <a:spcPts val="600"/>
              </a:spcAft>
            </a:pPr>
            <a:r>
              <a:rPr lang="en-US" sz="1400" b="1" dirty="0"/>
              <a:t>SCA 7 (</a:t>
            </a:r>
            <a:r>
              <a:rPr lang="en-US" sz="1400" b="1" dirty="0" err="1"/>
              <a:t>Wolk</a:t>
            </a:r>
            <a:r>
              <a:rPr lang="en-US" sz="1400" b="1" dirty="0"/>
              <a:t>) 55% Vote for Library</a:t>
            </a:r>
            <a:r>
              <a:rPr lang="en-US" sz="1400" b="1" u="sng" dirty="0"/>
              <a:t> Parcel Taxes, Special Taxes and Bonded Indebtedness</a:t>
            </a:r>
            <a:r>
              <a:rPr lang="en-US" sz="1200" b="1" u="sng" dirty="0"/>
              <a:t>:</a:t>
            </a:r>
            <a:r>
              <a:rPr lang="en-US" sz="1200" b="1" dirty="0"/>
              <a:t>  </a:t>
            </a:r>
            <a:r>
              <a:rPr lang="en-US" sz="1300" dirty="0" smtClean="0"/>
              <a:t>Authorizes a </a:t>
            </a:r>
            <a:r>
              <a:rPr lang="en-US" sz="1300" dirty="0"/>
              <a:t>parcel tax, special tax or the issuance of debt backed by ad valorem property taxes for funding public </a:t>
            </a:r>
            <a:r>
              <a:rPr lang="en-US" sz="1300" dirty="0" smtClean="0"/>
              <a:t>libraries. League </a:t>
            </a:r>
            <a:r>
              <a:rPr lang="en-US" sz="1300" dirty="0"/>
              <a:t>Position:  Support</a:t>
            </a:r>
          </a:p>
          <a:p>
            <a:pPr lvl="0">
              <a:spcAft>
                <a:spcPts val="600"/>
              </a:spcAft>
            </a:pPr>
            <a:r>
              <a:rPr lang="en-US" sz="1400" b="1" dirty="0"/>
              <a:t>SCA 9 (Corbett) 55% Vote for </a:t>
            </a:r>
            <a:r>
              <a:rPr lang="en-US" sz="1400" b="1" u="sng" dirty="0"/>
              <a:t>Special Taxes</a:t>
            </a:r>
            <a:r>
              <a:rPr lang="en-US" sz="1400" b="1" dirty="0"/>
              <a:t> for Local Community and Economic Development</a:t>
            </a:r>
            <a:r>
              <a:rPr lang="en-US" sz="1200" b="1" dirty="0"/>
              <a:t>:  </a:t>
            </a:r>
            <a:r>
              <a:rPr lang="en-US" sz="1300" dirty="0"/>
              <a:t>Authorizes </a:t>
            </a:r>
            <a:r>
              <a:rPr lang="en-US" sz="1300" dirty="0" smtClean="0"/>
              <a:t>a </a:t>
            </a:r>
            <a:r>
              <a:rPr lang="en-US" sz="1300" dirty="0"/>
              <a:t>special tax for funding local community and economic development public projects by local government with a 55% vote.  Defines “community and economic development” to </a:t>
            </a:r>
            <a:r>
              <a:rPr lang="en-US" sz="1300" i="1" u="sng" dirty="0"/>
              <a:t>include</a:t>
            </a:r>
            <a:r>
              <a:rPr lang="en-US" sz="1300" i="1" dirty="0"/>
              <a:t> </a:t>
            </a:r>
            <a:r>
              <a:rPr lang="en-US" sz="1300" dirty="0"/>
              <a:t>projects that improve, upgrade or revitalize areas that have become blighted because of deterioration, disuse or unproductive economic conditions.  League Position:  Support</a:t>
            </a:r>
          </a:p>
          <a:p>
            <a:pPr lvl="0">
              <a:spcAft>
                <a:spcPts val="600"/>
              </a:spcAft>
            </a:pPr>
            <a:r>
              <a:rPr lang="en-US" sz="1400" b="1" dirty="0"/>
              <a:t>SCA 11 (Hancock) 55% Vote for </a:t>
            </a:r>
            <a:r>
              <a:rPr lang="en-US" sz="1400" b="1" u="sng" dirty="0"/>
              <a:t>Parcel Taxes and Special Taxes </a:t>
            </a:r>
            <a:r>
              <a:rPr lang="en-US" sz="1400" b="1" dirty="0"/>
              <a:t>for Local Purposes</a:t>
            </a:r>
            <a:r>
              <a:rPr lang="en-US" sz="1200" b="1" dirty="0"/>
              <a:t>:  </a:t>
            </a:r>
            <a:r>
              <a:rPr lang="en-US" sz="1300" dirty="0"/>
              <a:t>Authorizes </a:t>
            </a:r>
            <a:r>
              <a:rPr lang="en-US" sz="1300" dirty="0" smtClean="0"/>
              <a:t>a </a:t>
            </a:r>
            <a:r>
              <a:rPr lang="en-US" sz="1300" dirty="0"/>
              <a:t>parcel tax or a special tax for general local government purposes.  This is the most flexible of the measures introduced so far and allows more discretion for affected communities to identify their priorities.  League Position:  Support</a:t>
            </a:r>
          </a:p>
          <a:p>
            <a:pPr lvl="0">
              <a:spcAft>
                <a:spcPts val="600"/>
              </a:spcAft>
            </a:pPr>
            <a:r>
              <a:rPr lang="en-US" sz="1400" b="1" dirty="0"/>
              <a:t>ACA 3 (Campos) 55% vote for Public Safety Buildings and Supplemental Services </a:t>
            </a:r>
            <a:r>
              <a:rPr lang="en-US" sz="1400" b="1" u="sng" dirty="0"/>
              <a:t>Special Taxes and Bonded Indebtedness</a:t>
            </a:r>
            <a:r>
              <a:rPr lang="en-US" sz="1200" b="1" u="sng" dirty="0"/>
              <a:t>:</a:t>
            </a:r>
            <a:r>
              <a:rPr lang="en-US" sz="1200" b="1" dirty="0"/>
              <a:t> </a:t>
            </a:r>
            <a:r>
              <a:rPr lang="en-US" sz="1300" dirty="0"/>
              <a:t>Authorizes </a:t>
            </a:r>
            <a:r>
              <a:rPr lang="en-US" sz="1300" dirty="0" smtClean="0"/>
              <a:t>a </a:t>
            </a:r>
            <a:r>
              <a:rPr lang="en-US" sz="1300" dirty="0"/>
              <a:t>special tax or bonded indebtedness for funding the construction of local public safety buildings and augmenting public safety services with a 55% vote.   </a:t>
            </a:r>
          </a:p>
          <a:p>
            <a:pPr lvl="0">
              <a:spcAft>
                <a:spcPts val="600"/>
              </a:spcAft>
            </a:pPr>
            <a:r>
              <a:rPr lang="en-US" sz="1400" b="1" dirty="0"/>
              <a:t>ACA 8 (</a:t>
            </a:r>
            <a:r>
              <a:rPr lang="en-US" sz="1400" b="1" dirty="0" err="1"/>
              <a:t>Blumenfield</a:t>
            </a:r>
            <a:r>
              <a:rPr lang="en-US" sz="1400" b="1" dirty="0"/>
              <a:t>) 55% vote for Public Safety Buildings </a:t>
            </a:r>
            <a:r>
              <a:rPr lang="en-US" sz="1400" b="1" u="sng" dirty="0"/>
              <a:t>Bonded Indebtedness</a:t>
            </a:r>
            <a:r>
              <a:rPr lang="en-US" sz="1200" b="1" u="sng" dirty="0"/>
              <a:t>:</a:t>
            </a:r>
            <a:r>
              <a:rPr lang="en-US" sz="1200" b="1" dirty="0"/>
              <a:t>  </a:t>
            </a:r>
            <a:r>
              <a:rPr lang="en-US" sz="1200" dirty="0"/>
              <a:t> </a:t>
            </a:r>
            <a:r>
              <a:rPr lang="en-US" sz="1200" b="1" dirty="0"/>
              <a:t> </a:t>
            </a:r>
            <a:r>
              <a:rPr lang="en-US" sz="1300" dirty="0"/>
              <a:t>This measure authorizes bonded indebtedness with a 55% vote for funding a wide variety of infrastructure, public improvements and local public safety buildings.   League Position:  Support</a:t>
            </a:r>
          </a:p>
        </p:txBody>
      </p:sp>
    </p:spTree>
    <p:extLst>
      <p:ext uri="{BB962C8B-B14F-4D97-AF65-F5344CB8AC3E}">
        <p14:creationId xmlns:p14="http://schemas.microsoft.com/office/powerpoint/2010/main" val="3596611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648" cy="1219200"/>
          </a:xfrm>
        </p:spPr>
        <p:txBody>
          <a:bodyPr>
            <a:normAutofit/>
          </a:bodyPr>
          <a:lstStyle/>
          <a:p>
            <a:r>
              <a:rPr lang="en-US" sz="7200" dirty="0" smtClean="0"/>
              <a:t>Questions?</a:t>
            </a:r>
            <a:endParaRPr lang="en-US" sz="7200" dirty="0"/>
          </a:p>
        </p:txBody>
      </p:sp>
      <p:sp>
        <p:nvSpPr>
          <p:cNvPr id="4" name="Subtitle 2"/>
          <p:cNvSpPr txBox="1">
            <a:spLocks/>
          </p:cNvSpPr>
          <p:nvPr/>
        </p:nvSpPr>
        <p:spPr>
          <a:xfrm>
            <a:off x="4800600" y="1828800"/>
            <a:ext cx="3733800" cy="2057400"/>
          </a:xfrm>
          <a:prstGeom prst="rect">
            <a:avLst/>
          </a:prstGeom>
        </p:spPr>
        <p:txBody>
          <a:bodyPr vert="horz" lIns="0" rIns="18288">
            <a:normAutofit fontScale="925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2800" dirty="0" smtClean="0"/>
              <a:t>Jeff Kiernan</a:t>
            </a:r>
          </a:p>
          <a:p>
            <a:r>
              <a:rPr lang="en-US" sz="2000" dirty="0" smtClean="0"/>
              <a:t>Regional Public Affairs Manager</a:t>
            </a:r>
          </a:p>
          <a:p>
            <a:r>
              <a:rPr lang="en-US" sz="2000" dirty="0" smtClean="0"/>
              <a:t>League of California Cities</a:t>
            </a:r>
          </a:p>
          <a:p>
            <a:endParaRPr lang="en-US" sz="2000" dirty="0" smtClean="0"/>
          </a:p>
          <a:p>
            <a:r>
              <a:rPr lang="en-US" sz="2000" dirty="0" smtClean="0"/>
              <a:t>Prepared for the South Bay COG Board of Directors Meeting 10/24/2013</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85139"/>
            <a:ext cx="4091443" cy="1344721"/>
          </a:xfrm>
          <a:prstGeom prst="rect">
            <a:avLst/>
          </a:prstGeom>
        </p:spPr>
      </p:pic>
      <p:sp>
        <p:nvSpPr>
          <p:cNvPr id="6" name="Subtitle 2"/>
          <p:cNvSpPr txBox="1">
            <a:spLocks/>
          </p:cNvSpPr>
          <p:nvPr/>
        </p:nvSpPr>
        <p:spPr>
          <a:xfrm>
            <a:off x="457200" y="4343400"/>
            <a:ext cx="8077200" cy="2057400"/>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US" sz="2800" b="1" dirty="0" smtClean="0">
                <a:latin typeface="Harrington" pitchFamily="82" charset="0"/>
              </a:rPr>
              <a:t>Save the Date</a:t>
            </a:r>
          </a:p>
          <a:p>
            <a:pPr algn="ctr"/>
            <a:r>
              <a:rPr lang="en-US" sz="2800" b="1" dirty="0" smtClean="0">
                <a:latin typeface="Harrington" pitchFamily="82" charset="0"/>
              </a:rPr>
              <a:t>3</a:t>
            </a:r>
            <a:r>
              <a:rPr lang="en-US" sz="2800" b="1" baseline="30000" dirty="0" smtClean="0">
                <a:latin typeface="Harrington" pitchFamily="82" charset="0"/>
              </a:rPr>
              <a:t>rd</a:t>
            </a:r>
            <a:r>
              <a:rPr lang="en-US" sz="2800" b="1" dirty="0" smtClean="0">
                <a:latin typeface="Harrington" pitchFamily="82" charset="0"/>
              </a:rPr>
              <a:t> Annual All Cities Holiday Reception</a:t>
            </a:r>
          </a:p>
          <a:p>
            <a:pPr algn="ctr"/>
            <a:r>
              <a:rPr lang="en-US" sz="2800" b="1" dirty="0" smtClean="0">
                <a:latin typeface="Harrington" pitchFamily="82" charset="0"/>
              </a:rPr>
              <a:t>5:30 – 8 PM on Thursday, December 5</a:t>
            </a:r>
            <a:r>
              <a:rPr lang="en-US" sz="2800" b="1" baseline="30000" dirty="0" smtClean="0">
                <a:latin typeface="Harrington" pitchFamily="82" charset="0"/>
              </a:rPr>
              <a:t>th</a:t>
            </a:r>
          </a:p>
          <a:p>
            <a:pPr algn="ctr"/>
            <a:r>
              <a:rPr lang="en-US" sz="2800" b="1" dirty="0" smtClean="0">
                <a:latin typeface="Harrington" pitchFamily="82" charset="0"/>
              </a:rPr>
              <a:t>Ernst &amp; Young: 725 South Figueroa St. Los Angeles</a:t>
            </a:r>
            <a:endParaRPr lang="en-US" sz="2800" b="1" dirty="0">
              <a:latin typeface="Harrington" pitchFamily="82" charset="0"/>
            </a:endParaRPr>
          </a:p>
        </p:txBody>
      </p:sp>
    </p:spTree>
    <p:extLst>
      <p:ext uri="{BB962C8B-B14F-4D97-AF65-F5344CB8AC3E}">
        <p14:creationId xmlns:p14="http://schemas.microsoft.com/office/powerpoint/2010/main" val="3615702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7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250"/>
                            </p:stCondLst>
                            <p:childTnLst>
                              <p:par>
                                <p:cTn id="10" presetID="32" presetClass="emph" presetSubtype="0" repeatCount="2000" fill="hold" grpId="1" nodeType="afterEffect">
                                  <p:stCondLst>
                                    <p:cond delay="1750"/>
                                  </p:stCondLst>
                                  <p:childTnLst>
                                    <p:animRot by="120000">
                                      <p:cBhvr>
                                        <p:cTn id="11" dur="200" fill="hold">
                                          <p:stCondLst>
                                            <p:cond delay="0"/>
                                          </p:stCondLst>
                                        </p:cTn>
                                        <p:tgtEl>
                                          <p:spTgt spid="6"/>
                                        </p:tgtEl>
                                        <p:attrNameLst>
                                          <p:attrName>r</p:attrName>
                                        </p:attrNameLst>
                                      </p:cBhvr>
                                    </p:animRot>
                                    <p:animRot by="-240000">
                                      <p:cBhvr>
                                        <p:cTn id="12" dur="400" fill="hold">
                                          <p:stCondLst>
                                            <p:cond delay="400"/>
                                          </p:stCondLst>
                                        </p:cTn>
                                        <p:tgtEl>
                                          <p:spTgt spid="6"/>
                                        </p:tgtEl>
                                        <p:attrNameLst>
                                          <p:attrName>r</p:attrName>
                                        </p:attrNameLst>
                                      </p:cBhvr>
                                    </p:animRot>
                                    <p:animRot by="240000">
                                      <p:cBhvr>
                                        <p:cTn id="13" dur="400" fill="hold">
                                          <p:stCondLst>
                                            <p:cond delay="800"/>
                                          </p:stCondLst>
                                        </p:cTn>
                                        <p:tgtEl>
                                          <p:spTgt spid="6"/>
                                        </p:tgtEl>
                                        <p:attrNameLst>
                                          <p:attrName>r</p:attrName>
                                        </p:attrNameLst>
                                      </p:cBhvr>
                                    </p:animRot>
                                    <p:animRot by="-240000">
                                      <p:cBhvr>
                                        <p:cTn id="14" dur="400" fill="hold">
                                          <p:stCondLst>
                                            <p:cond delay="1200"/>
                                          </p:stCondLst>
                                        </p:cTn>
                                        <p:tgtEl>
                                          <p:spTgt spid="6"/>
                                        </p:tgtEl>
                                        <p:attrNameLst>
                                          <p:attrName>r</p:attrName>
                                        </p:attrNameLst>
                                      </p:cBhvr>
                                    </p:animRot>
                                    <p:animRot by="120000">
                                      <p:cBhvr>
                                        <p:cTn id="15"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smtClean="0"/>
              <a:t>Latest Progeny of Prop 13</a:t>
            </a:r>
            <a:endParaRPr lang="en-US" dirty="0"/>
          </a:p>
        </p:txBody>
      </p:sp>
      <p:sp>
        <p:nvSpPr>
          <p:cNvPr id="3" name="Text Placeholder 2"/>
          <p:cNvSpPr>
            <a:spLocks noGrp="1"/>
          </p:cNvSpPr>
          <p:nvPr>
            <p:ph type="body" idx="1"/>
          </p:nvPr>
        </p:nvSpPr>
        <p:spPr>
          <a:xfrm>
            <a:off x="457200" y="1593904"/>
            <a:ext cx="4040188" cy="920696"/>
          </a:xfrm>
        </p:spPr>
        <p:txBody>
          <a:bodyPr/>
          <a:lstStyle/>
          <a:p>
            <a:r>
              <a:rPr lang="en-US" sz="2800" dirty="0"/>
              <a:t>Prop 218: </a:t>
            </a:r>
            <a:r>
              <a:rPr lang="en-US" dirty="0"/>
              <a:t>The Right to Vote on Taxes Act (1996)</a:t>
            </a:r>
          </a:p>
        </p:txBody>
      </p:sp>
      <p:sp>
        <p:nvSpPr>
          <p:cNvPr id="4" name="Text Placeholder 3"/>
          <p:cNvSpPr>
            <a:spLocks noGrp="1"/>
          </p:cNvSpPr>
          <p:nvPr>
            <p:ph type="body" sz="half" idx="3"/>
          </p:nvPr>
        </p:nvSpPr>
        <p:spPr>
          <a:xfrm>
            <a:off x="4645025" y="1600201"/>
            <a:ext cx="4041775" cy="914400"/>
          </a:xfrm>
        </p:spPr>
        <p:txBody>
          <a:bodyPr>
            <a:normAutofit fontScale="92500"/>
          </a:bodyPr>
          <a:lstStyle/>
          <a:p>
            <a:r>
              <a:rPr lang="en-US" dirty="0" smtClean="0"/>
              <a:t>Prop 26: </a:t>
            </a:r>
            <a:r>
              <a:rPr lang="en-US" sz="2200" dirty="0" smtClean="0"/>
              <a:t>Supermajority Vote to Pass New Taxes &amp; Fees (2010)</a:t>
            </a:r>
            <a:endParaRPr lang="en-US" sz="2200" dirty="0"/>
          </a:p>
        </p:txBody>
      </p:sp>
      <p:sp>
        <p:nvSpPr>
          <p:cNvPr id="5" name="Content Placeholder 4"/>
          <p:cNvSpPr>
            <a:spLocks noGrp="1"/>
          </p:cNvSpPr>
          <p:nvPr>
            <p:ph sz="quarter" idx="2"/>
          </p:nvPr>
        </p:nvSpPr>
        <p:spPr/>
        <p:txBody>
          <a:bodyPr>
            <a:normAutofit lnSpcReduction="10000"/>
          </a:bodyPr>
          <a:lstStyle/>
          <a:p>
            <a:r>
              <a:rPr lang="en-US" dirty="0"/>
              <a:t>Voter approval required on taxes</a:t>
            </a:r>
          </a:p>
          <a:p>
            <a:r>
              <a:rPr lang="en-US" dirty="0"/>
              <a:t>General Taxes limited to cities &amp; counties</a:t>
            </a:r>
          </a:p>
          <a:p>
            <a:r>
              <a:rPr lang="en-US" dirty="0"/>
              <a:t>Special Taxes Require 2/3rds approval</a:t>
            </a:r>
          </a:p>
          <a:p>
            <a:r>
              <a:rPr lang="en-US" dirty="0"/>
              <a:t>Restrictions on Fees</a:t>
            </a:r>
          </a:p>
          <a:p>
            <a:pPr lvl="1"/>
            <a:r>
              <a:rPr lang="en-US" dirty="0"/>
              <a:t>Limits on parcel taxes &amp; property assessments</a:t>
            </a:r>
          </a:p>
          <a:p>
            <a:pPr lvl="1"/>
            <a:r>
              <a:rPr lang="en-US" dirty="0"/>
              <a:t>May not exceed the cost of providing the service</a:t>
            </a:r>
            <a:r>
              <a:rPr lang="en-US" dirty="0" smtClean="0"/>
              <a:t>.</a:t>
            </a:r>
            <a:endParaRPr lang="en-US" dirty="0"/>
          </a:p>
        </p:txBody>
      </p:sp>
      <p:sp>
        <p:nvSpPr>
          <p:cNvPr id="6" name="Content Placeholder 5"/>
          <p:cNvSpPr>
            <a:spLocks noGrp="1"/>
          </p:cNvSpPr>
          <p:nvPr>
            <p:ph sz="quarter" idx="4"/>
          </p:nvPr>
        </p:nvSpPr>
        <p:spPr/>
        <p:txBody>
          <a:bodyPr/>
          <a:lstStyle/>
          <a:p>
            <a:r>
              <a:rPr lang="en-US" dirty="0" smtClean="0"/>
              <a:t>Expands the definition of a State or Local Tax </a:t>
            </a:r>
          </a:p>
          <a:p>
            <a:r>
              <a:rPr lang="en-US" dirty="0" smtClean="0"/>
              <a:t>Voter approval required for any new state tax (in addition to a vote by 2/3rds of the legislature)</a:t>
            </a:r>
          </a:p>
          <a:p>
            <a:endParaRPr lang="en-US" dirty="0"/>
          </a:p>
        </p:txBody>
      </p:sp>
    </p:spTree>
    <p:extLst>
      <p:ext uri="{BB962C8B-B14F-4D97-AF65-F5344CB8AC3E}">
        <p14:creationId xmlns:p14="http://schemas.microsoft.com/office/powerpoint/2010/main" val="3666662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725611"/>
            <a:ext cx="9144000" cy="4792663"/>
          </a:xfrm>
        </p:spPr>
        <p:style>
          <a:lnRef idx="3">
            <a:schemeClr val="lt1"/>
          </a:lnRef>
          <a:fillRef idx="1">
            <a:schemeClr val="accent1"/>
          </a:fillRef>
          <a:effectRef idx="1">
            <a:schemeClr val="accent1"/>
          </a:effectRef>
          <a:fontRef idx="minor">
            <a:schemeClr val="lt1"/>
          </a:fontRef>
        </p:style>
      </p:pic>
      <p:sp>
        <p:nvSpPr>
          <p:cNvPr id="12291" name="Rectangle 4"/>
          <p:cNvSpPr>
            <a:spLocks noGrp="1" noChangeArrowheads="1"/>
          </p:cNvSpPr>
          <p:nvPr>
            <p:ph type="title"/>
          </p:nvPr>
        </p:nvSpPr>
        <p:spPr>
          <a:xfrm>
            <a:off x="0" y="36513"/>
            <a:ext cx="9144000" cy="1371600"/>
          </a:xfrm>
          <a:noFill/>
        </p:spPr>
        <p:txBody>
          <a:bodyPr lIns="90089" tIns="45044" rIns="90089" bIns="45044">
            <a:noAutofit/>
          </a:bodyPr>
          <a:lstStyle/>
          <a:p>
            <a:pPr defTabSz="965200"/>
            <a:r>
              <a:rPr lang="en-US" sz="4400" dirty="0" smtClean="0"/>
              <a:t>Leading Sources of CA City Revenues</a:t>
            </a:r>
          </a:p>
        </p:txBody>
      </p:sp>
      <p:grpSp>
        <p:nvGrpSpPr>
          <p:cNvPr id="677897" name="Group 9"/>
          <p:cNvGrpSpPr>
            <a:grpSpLocks/>
          </p:cNvGrpSpPr>
          <p:nvPr/>
        </p:nvGrpSpPr>
        <p:grpSpPr bwMode="auto">
          <a:xfrm>
            <a:off x="2466975" y="3049588"/>
            <a:ext cx="6604000" cy="531812"/>
            <a:chOff x="1554" y="1708"/>
            <a:chExt cx="4160" cy="335"/>
          </a:xfrm>
        </p:grpSpPr>
        <p:sp>
          <p:nvSpPr>
            <p:cNvPr id="12313" name="Oval 10"/>
            <p:cNvSpPr>
              <a:spLocks noChangeArrowheads="1"/>
            </p:cNvSpPr>
            <p:nvPr/>
          </p:nvSpPr>
          <p:spPr bwMode="auto">
            <a:xfrm>
              <a:off x="2514" y="1708"/>
              <a:ext cx="411" cy="33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Line 11"/>
            <p:cNvSpPr>
              <a:spLocks noChangeShapeType="1"/>
            </p:cNvSpPr>
            <p:nvPr/>
          </p:nvSpPr>
          <p:spPr bwMode="auto">
            <a:xfrm flipV="1">
              <a:off x="1554" y="1971"/>
              <a:ext cx="1006" cy="9"/>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5" name="Line 12"/>
            <p:cNvSpPr>
              <a:spLocks noChangeShapeType="1"/>
            </p:cNvSpPr>
            <p:nvPr/>
          </p:nvSpPr>
          <p:spPr bwMode="auto">
            <a:xfrm>
              <a:off x="2859" y="1746"/>
              <a:ext cx="1072" cy="99"/>
            </a:xfrm>
            <a:prstGeom prst="line">
              <a:avLst/>
            </a:prstGeom>
            <a:noFill/>
            <a:ln w="2540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6" name="Oval 13"/>
            <p:cNvSpPr>
              <a:spLocks noChangeArrowheads="1"/>
            </p:cNvSpPr>
            <p:nvPr/>
          </p:nvSpPr>
          <p:spPr bwMode="auto">
            <a:xfrm>
              <a:off x="3911" y="1709"/>
              <a:ext cx="386" cy="33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Oval 14"/>
            <p:cNvSpPr>
              <a:spLocks noChangeArrowheads="1"/>
            </p:cNvSpPr>
            <p:nvPr/>
          </p:nvSpPr>
          <p:spPr bwMode="auto">
            <a:xfrm>
              <a:off x="5329" y="1710"/>
              <a:ext cx="385" cy="33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Line 15"/>
            <p:cNvSpPr>
              <a:spLocks noChangeShapeType="1"/>
            </p:cNvSpPr>
            <p:nvPr/>
          </p:nvSpPr>
          <p:spPr bwMode="auto">
            <a:xfrm>
              <a:off x="4251" y="1755"/>
              <a:ext cx="1073" cy="99"/>
            </a:xfrm>
            <a:prstGeom prst="line">
              <a:avLst/>
            </a:prstGeom>
            <a:noFill/>
            <a:ln w="2540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7904" name="Group 16"/>
          <p:cNvGrpSpPr>
            <a:grpSpLocks/>
          </p:cNvGrpSpPr>
          <p:nvPr/>
        </p:nvGrpSpPr>
        <p:grpSpPr bwMode="auto">
          <a:xfrm>
            <a:off x="217488" y="3630612"/>
            <a:ext cx="6635750" cy="941388"/>
            <a:chOff x="137" y="2008"/>
            <a:chExt cx="4180" cy="593"/>
          </a:xfrm>
        </p:grpSpPr>
        <p:sp>
          <p:nvSpPr>
            <p:cNvPr id="12308" name="Oval 17"/>
            <p:cNvSpPr>
              <a:spLocks noChangeArrowheads="1"/>
            </p:cNvSpPr>
            <p:nvPr/>
          </p:nvSpPr>
          <p:spPr bwMode="auto">
            <a:xfrm>
              <a:off x="1006" y="2008"/>
              <a:ext cx="497" cy="33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Line 18"/>
            <p:cNvSpPr>
              <a:spLocks noChangeShapeType="1"/>
            </p:cNvSpPr>
            <p:nvPr/>
          </p:nvSpPr>
          <p:spPr bwMode="auto">
            <a:xfrm>
              <a:off x="137" y="2236"/>
              <a:ext cx="869" cy="14"/>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Line 19"/>
            <p:cNvSpPr>
              <a:spLocks noChangeShapeType="1"/>
            </p:cNvSpPr>
            <p:nvPr/>
          </p:nvSpPr>
          <p:spPr bwMode="auto">
            <a:xfrm>
              <a:off x="1463" y="2250"/>
              <a:ext cx="1006" cy="135"/>
            </a:xfrm>
            <a:prstGeom prst="line">
              <a:avLst/>
            </a:prstGeom>
            <a:noFill/>
            <a:ln w="2540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Oval 20"/>
            <p:cNvSpPr>
              <a:spLocks noChangeArrowheads="1"/>
            </p:cNvSpPr>
            <p:nvPr/>
          </p:nvSpPr>
          <p:spPr bwMode="auto">
            <a:xfrm>
              <a:off x="3886" y="2268"/>
              <a:ext cx="431" cy="33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2" name="Oval 21"/>
            <p:cNvSpPr>
              <a:spLocks noChangeArrowheads="1"/>
            </p:cNvSpPr>
            <p:nvPr/>
          </p:nvSpPr>
          <p:spPr bwMode="auto">
            <a:xfrm>
              <a:off x="2514" y="2250"/>
              <a:ext cx="411" cy="33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TextBox 30"/>
          <p:cNvSpPr txBox="1"/>
          <p:nvPr/>
        </p:nvSpPr>
        <p:spPr>
          <a:xfrm>
            <a:off x="30361" y="6564292"/>
            <a:ext cx="2292152" cy="338554"/>
          </a:xfrm>
          <a:prstGeom prst="rect">
            <a:avLst/>
          </a:prstGeom>
          <a:noFill/>
        </p:spPr>
        <p:txBody>
          <a:bodyPr wrap="square" rtlCol="0">
            <a:spAutoFit/>
          </a:bodyPr>
          <a:lstStyle/>
          <a:p>
            <a:r>
              <a:rPr lang="en-US" sz="800" b="1" dirty="0" smtClean="0">
                <a:latin typeface="Arial" pitchFamily="34" charset="0"/>
                <a:cs typeface="Arial" pitchFamily="34" charset="0"/>
              </a:rPr>
              <a:t>Source</a:t>
            </a:r>
            <a:r>
              <a:rPr lang="en-US" sz="800" b="1" dirty="0">
                <a:latin typeface="Arial" pitchFamily="34" charset="0"/>
                <a:cs typeface="Arial" pitchFamily="34" charset="0"/>
              </a:rPr>
              <a:t>: </a:t>
            </a:r>
            <a:r>
              <a:rPr lang="en-US" sz="800" b="1" dirty="0" smtClean="0">
                <a:latin typeface="Arial" pitchFamily="34" charset="0"/>
                <a:cs typeface="Arial" pitchFamily="34" charset="0"/>
              </a:rPr>
              <a:t>CaliforniaCityFinance.com</a:t>
            </a:r>
            <a:endParaRPr lang="en-US" sz="800" b="1" dirty="0">
              <a:latin typeface="Arial" pitchFamily="34" charset="0"/>
              <a:cs typeface="Arial" pitchFamily="34" charset="0"/>
            </a:endParaRPr>
          </a:p>
          <a:p>
            <a:endParaRPr lang="en-US" sz="800" b="1" dirty="0">
              <a:latin typeface="Arial" pitchFamily="34" charset="0"/>
              <a:cs typeface="Arial" pitchFamily="34" charset="0"/>
            </a:endParaRPr>
          </a:p>
        </p:txBody>
      </p:sp>
      <p:sp>
        <p:nvSpPr>
          <p:cNvPr id="34" name="Oval 33"/>
          <p:cNvSpPr/>
          <p:nvPr/>
        </p:nvSpPr>
        <p:spPr>
          <a:xfrm>
            <a:off x="8546874" y="3581400"/>
            <a:ext cx="491898" cy="540543"/>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5650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77904"/>
                                        </p:tgtEl>
                                        <p:attrNameLst>
                                          <p:attrName>style.visibility</p:attrName>
                                        </p:attrNameLst>
                                      </p:cBhvr>
                                      <p:to>
                                        <p:strVal val="visible"/>
                                      </p:to>
                                    </p:set>
                                    <p:animEffect transition="in" filter="wipe(left)">
                                      <p:cBhvr>
                                        <p:cTn id="7" dur="1000"/>
                                        <p:tgtEl>
                                          <p:spTgt spid="677904"/>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677897"/>
                                        </p:tgtEl>
                                        <p:attrNameLst>
                                          <p:attrName>style.visibility</p:attrName>
                                        </p:attrNameLst>
                                      </p:cBhvr>
                                      <p:to>
                                        <p:strVal val="visible"/>
                                      </p:to>
                                    </p:set>
                                    <p:animEffect transition="in" filter="wipe(left)">
                                      <p:cBhvr>
                                        <p:cTn id="11" dur="1000"/>
                                        <p:tgtEl>
                                          <p:spTgt spid="67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p:cNvSpPr>
          <p:nvPr/>
        </p:nvSpPr>
        <p:spPr>
          <a:xfrm>
            <a:off x="533400" y="533400"/>
            <a:ext cx="8229600" cy="838200"/>
          </a:xfrm>
          <a:prstGeom prst="rect">
            <a:avLst/>
          </a:prstGeom>
        </p:spPr>
        <p:txBody>
          <a:bodyPr>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Background</a:t>
            </a:r>
            <a:endParaRPr lang="en-US" dirty="0"/>
          </a:p>
        </p:txBody>
      </p:sp>
      <p:sp>
        <p:nvSpPr>
          <p:cNvPr id="124" name="Content Placeholder 2"/>
          <p:cNvSpPr txBox="1">
            <a:spLocks/>
          </p:cNvSpPr>
          <p:nvPr/>
        </p:nvSpPr>
        <p:spPr>
          <a:xfrm>
            <a:off x="508070" y="1295400"/>
            <a:ext cx="8229600" cy="51816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lvl="1" indent="-274320">
              <a:buClr>
                <a:schemeClr val="accent3"/>
              </a:buClr>
              <a:buSzPct val="95000"/>
            </a:pPr>
            <a:r>
              <a:rPr lang="en-US" sz="2000" dirty="0"/>
              <a:t>Before Prop 13, State and local governments set their own property tax rates, which averaged </a:t>
            </a:r>
            <a:r>
              <a:rPr lang="en-US" sz="2000" dirty="0" smtClean="0"/>
              <a:t>~3</a:t>
            </a:r>
            <a:r>
              <a:rPr lang="en-US" sz="2000" dirty="0"/>
              <a:t>% of market value</a:t>
            </a:r>
            <a:r>
              <a:rPr lang="en-US" sz="2000" dirty="0" smtClean="0"/>
              <a:t>.</a:t>
            </a:r>
          </a:p>
          <a:p>
            <a:pPr lvl="0"/>
            <a:r>
              <a:rPr lang="en-US" sz="2000" dirty="0">
                <a:solidFill>
                  <a:prstClr val="black"/>
                </a:solidFill>
              </a:rPr>
              <a:t>From 1971 to 1978 the median home price rose 164% - far outpacing gains in both income and </a:t>
            </a:r>
            <a:r>
              <a:rPr lang="en-US" sz="2000" dirty="0" smtClean="0">
                <a:solidFill>
                  <a:prstClr val="black"/>
                </a:solidFill>
              </a:rPr>
              <a:t>inflation, leading to public outcry for help.</a:t>
            </a:r>
            <a:endParaRPr lang="en-US" sz="2400" dirty="0" smtClean="0"/>
          </a:p>
          <a:p>
            <a:endParaRPr lang="en-US" dirty="0" smtClean="0"/>
          </a:p>
        </p:txBody>
      </p:sp>
      <p:grpSp>
        <p:nvGrpSpPr>
          <p:cNvPr id="125" name="Group 124"/>
          <p:cNvGrpSpPr/>
          <p:nvPr/>
        </p:nvGrpSpPr>
        <p:grpSpPr>
          <a:xfrm>
            <a:off x="1686349" y="2743200"/>
            <a:ext cx="5333999" cy="3886200"/>
            <a:chOff x="1878199" y="1790322"/>
            <a:chExt cx="5419664" cy="4799418"/>
          </a:xfrm>
        </p:grpSpPr>
        <p:grpSp>
          <p:nvGrpSpPr>
            <p:cNvPr id="126" name="Group 125"/>
            <p:cNvGrpSpPr/>
            <p:nvPr/>
          </p:nvGrpSpPr>
          <p:grpSpPr>
            <a:xfrm>
              <a:off x="1889004" y="1790322"/>
              <a:ext cx="5408859" cy="4799418"/>
              <a:chOff x="1889004" y="1790322"/>
              <a:chExt cx="5408859" cy="4799418"/>
            </a:xfrm>
          </p:grpSpPr>
          <p:grpSp>
            <p:nvGrpSpPr>
              <p:cNvPr id="128" name="Group 99"/>
              <p:cNvGrpSpPr>
                <a:grpSpLocks/>
              </p:cNvGrpSpPr>
              <p:nvPr/>
            </p:nvGrpSpPr>
            <p:grpSpPr bwMode="auto">
              <a:xfrm>
                <a:off x="1889004" y="1790322"/>
                <a:ext cx="5408859" cy="4799418"/>
                <a:chOff x="1058" y="4503"/>
                <a:chExt cx="4922" cy="4399"/>
              </a:xfrm>
            </p:grpSpPr>
            <p:grpSp>
              <p:nvGrpSpPr>
                <p:cNvPr id="147" name="Group 100"/>
                <p:cNvGrpSpPr>
                  <a:grpSpLocks/>
                </p:cNvGrpSpPr>
                <p:nvPr/>
              </p:nvGrpSpPr>
              <p:grpSpPr bwMode="auto">
                <a:xfrm>
                  <a:off x="1058" y="4503"/>
                  <a:ext cx="2" cy="4399"/>
                  <a:chOff x="1058" y="4503"/>
                  <a:chExt cx="2" cy="4399"/>
                </a:xfrm>
              </p:grpSpPr>
              <p:sp>
                <p:nvSpPr>
                  <p:cNvPr id="242" name="Freeform 101"/>
                  <p:cNvSpPr>
                    <a:spLocks/>
                  </p:cNvSpPr>
                  <p:nvPr/>
                </p:nvSpPr>
                <p:spPr bwMode="auto">
                  <a:xfrm>
                    <a:off x="1058" y="4503"/>
                    <a:ext cx="2" cy="4399"/>
                  </a:xfrm>
                  <a:custGeom>
                    <a:avLst/>
                    <a:gdLst>
                      <a:gd name="T0" fmla="+- 0 8902 4503"/>
                      <a:gd name="T1" fmla="*/ 8902 h 4399"/>
                      <a:gd name="T2" fmla="+- 0 4503 4503"/>
                      <a:gd name="T3" fmla="*/ 4503 h 4399"/>
                      <a:gd name="T4" fmla="+- 0 8902 4503"/>
                      <a:gd name="T5" fmla="*/ 8902 h 4399"/>
                    </a:gdLst>
                    <a:ahLst/>
                    <a:cxnLst>
                      <a:cxn ang="0">
                        <a:pos x="0" y="T1"/>
                      </a:cxn>
                      <a:cxn ang="0">
                        <a:pos x="0" y="T3"/>
                      </a:cxn>
                      <a:cxn ang="0">
                        <a:pos x="0" y="T5"/>
                      </a:cxn>
                    </a:cxnLst>
                    <a:rect l="0" t="0" r="r" b="b"/>
                    <a:pathLst>
                      <a:path h="4399">
                        <a:moveTo>
                          <a:pt x="0" y="4399"/>
                        </a:moveTo>
                        <a:lnTo>
                          <a:pt x="0" y="0"/>
                        </a:lnTo>
                        <a:lnTo>
                          <a:pt x="0" y="4399"/>
                        </a:lnTo>
                      </a:path>
                    </a:pathLst>
                  </a:custGeom>
                  <a:solidFill>
                    <a:srgbClr val="120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8" name="Group 102"/>
                <p:cNvGrpSpPr>
                  <a:grpSpLocks/>
                </p:cNvGrpSpPr>
                <p:nvPr/>
              </p:nvGrpSpPr>
              <p:grpSpPr bwMode="auto">
                <a:xfrm>
                  <a:off x="1058" y="4503"/>
                  <a:ext cx="4922" cy="4399"/>
                  <a:chOff x="1058" y="4503"/>
                  <a:chExt cx="4922" cy="4399"/>
                </a:xfrm>
              </p:grpSpPr>
              <p:sp>
                <p:nvSpPr>
                  <p:cNvPr id="241" name="Freeform 103"/>
                  <p:cNvSpPr>
                    <a:spLocks/>
                  </p:cNvSpPr>
                  <p:nvPr/>
                </p:nvSpPr>
                <p:spPr bwMode="auto">
                  <a:xfrm>
                    <a:off x="1058" y="4503"/>
                    <a:ext cx="4922" cy="4399"/>
                  </a:xfrm>
                  <a:custGeom>
                    <a:avLst/>
                    <a:gdLst>
                      <a:gd name="T0" fmla="+- 0 1058 1058"/>
                      <a:gd name="T1" fmla="*/ T0 w 4922"/>
                      <a:gd name="T2" fmla="+- 0 8902 4503"/>
                      <a:gd name="T3" fmla="*/ 8902 h 4399"/>
                      <a:gd name="T4" fmla="+- 0 5980 1058"/>
                      <a:gd name="T5" fmla="*/ T4 w 4922"/>
                      <a:gd name="T6" fmla="+- 0 8902 4503"/>
                      <a:gd name="T7" fmla="*/ 8902 h 4399"/>
                      <a:gd name="T8" fmla="+- 0 5980 1058"/>
                      <a:gd name="T9" fmla="*/ T8 w 4922"/>
                      <a:gd name="T10" fmla="+- 0 4503 4503"/>
                      <a:gd name="T11" fmla="*/ 4503 h 4399"/>
                      <a:gd name="T12" fmla="+- 0 1058 1058"/>
                      <a:gd name="T13" fmla="*/ T12 w 4922"/>
                      <a:gd name="T14" fmla="+- 0 4503 4503"/>
                      <a:gd name="T15" fmla="*/ 4503 h 4399"/>
                      <a:gd name="T16" fmla="+- 0 1058 1058"/>
                      <a:gd name="T17" fmla="*/ T16 w 4922"/>
                      <a:gd name="T18" fmla="+- 0 8902 4503"/>
                      <a:gd name="T19" fmla="*/ 8902 h 4399"/>
                    </a:gdLst>
                    <a:ahLst/>
                    <a:cxnLst>
                      <a:cxn ang="0">
                        <a:pos x="T1" y="T3"/>
                      </a:cxn>
                      <a:cxn ang="0">
                        <a:pos x="T5" y="T7"/>
                      </a:cxn>
                      <a:cxn ang="0">
                        <a:pos x="T9" y="T11"/>
                      </a:cxn>
                      <a:cxn ang="0">
                        <a:pos x="T13" y="T15"/>
                      </a:cxn>
                      <a:cxn ang="0">
                        <a:pos x="T17" y="T19"/>
                      </a:cxn>
                    </a:cxnLst>
                    <a:rect l="0" t="0" r="r" b="b"/>
                    <a:pathLst>
                      <a:path w="4922" h="4399">
                        <a:moveTo>
                          <a:pt x="0" y="4399"/>
                        </a:moveTo>
                        <a:lnTo>
                          <a:pt x="4922" y="4399"/>
                        </a:lnTo>
                        <a:lnTo>
                          <a:pt x="4922" y="0"/>
                        </a:lnTo>
                        <a:lnTo>
                          <a:pt x="0" y="0"/>
                        </a:lnTo>
                        <a:lnTo>
                          <a:pt x="0" y="4399"/>
                        </a:lnTo>
                      </a:path>
                    </a:pathLst>
                  </a:custGeom>
                  <a:solidFill>
                    <a:srgbClr val="D4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9" name="Group 148"/>
                <p:cNvGrpSpPr>
                  <a:grpSpLocks/>
                </p:cNvGrpSpPr>
                <p:nvPr/>
              </p:nvGrpSpPr>
              <p:grpSpPr bwMode="auto">
                <a:xfrm>
                  <a:off x="1413" y="5287"/>
                  <a:ext cx="4480" cy="3114"/>
                  <a:chOff x="1413" y="5287"/>
                  <a:chExt cx="4480" cy="3114"/>
                </a:xfrm>
              </p:grpSpPr>
              <p:sp>
                <p:nvSpPr>
                  <p:cNvPr id="240" name="Freeform 105"/>
                  <p:cNvSpPr>
                    <a:spLocks/>
                  </p:cNvSpPr>
                  <p:nvPr/>
                </p:nvSpPr>
                <p:spPr bwMode="auto">
                  <a:xfrm>
                    <a:off x="1413" y="5287"/>
                    <a:ext cx="4480" cy="3114"/>
                  </a:xfrm>
                  <a:custGeom>
                    <a:avLst/>
                    <a:gdLst>
                      <a:gd name="T0" fmla="+- 0 1413 1413"/>
                      <a:gd name="T1" fmla="*/ T0 w 4480"/>
                      <a:gd name="T2" fmla="+- 0 5287 5287"/>
                      <a:gd name="T3" fmla="*/ 5287 h 3114"/>
                      <a:gd name="T4" fmla="+- 0 5893 1413"/>
                      <a:gd name="T5" fmla="*/ T4 w 4480"/>
                      <a:gd name="T6" fmla="+- 0 5287 5287"/>
                      <a:gd name="T7" fmla="*/ 5287 h 3114"/>
                      <a:gd name="T8" fmla="+- 0 5893 1413"/>
                      <a:gd name="T9" fmla="*/ T8 w 4480"/>
                      <a:gd name="T10" fmla="+- 0 8402 5287"/>
                      <a:gd name="T11" fmla="*/ 8402 h 3114"/>
                      <a:gd name="T12" fmla="+- 0 1413 1413"/>
                      <a:gd name="T13" fmla="*/ T12 w 4480"/>
                      <a:gd name="T14" fmla="+- 0 8402 5287"/>
                      <a:gd name="T15" fmla="*/ 8402 h 3114"/>
                      <a:gd name="T16" fmla="+- 0 1413 1413"/>
                      <a:gd name="T17" fmla="*/ T16 w 4480"/>
                      <a:gd name="T18" fmla="+- 0 5287 5287"/>
                      <a:gd name="T19" fmla="*/ 5287 h 3114"/>
                    </a:gdLst>
                    <a:ahLst/>
                    <a:cxnLst>
                      <a:cxn ang="0">
                        <a:pos x="T1" y="T3"/>
                      </a:cxn>
                      <a:cxn ang="0">
                        <a:pos x="T5" y="T7"/>
                      </a:cxn>
                      <a:cxn ang="0">
                        <a:pos x="T9" y="T11"/>
                      </a:cxn>
                      <a:cxn ang="0">
                        <a:pos x="T13" y="T15"/>
                      </a:cxn>
                      <a:cxn ang="0">
                        <a:pos x="T17" y="T19"/>
                      </a:cxn>
                    </a:cxnLst>
                    <a:rect l="0" t="0" r="r" b="b"/>
                    <a:pathLst>
                      <a:path w="4480" h="3114">
                        <a:moveTo>
                          <a:pt x="0" y="0"/>
                        </a:moveTo>
                        <a:lnTo>
                          <a:pt x="4480" y="0"/>
                        </a:lnTo>
                        <a:lnTo>
                          <a:pt x="4480" y="3115"/>
                        </a:lnTo>
                        <a:lnTo>
                          <a:pt x="0" y="3115"/>
                        </a:lnTo>
                        <a:lnTo>
                          <a:pt x="0" y="0"/>
                        </a:lnTo>
                      </a:path>
                    </a:pathLst>
                  </a:custGeom>
                  <a:solidFill>
                    <a:srgbClr val="DFE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0" name="Group 106"/>
                <p:cNvGrpSpPr>
                  <a:grpSpLocks/>
                </p:cNvGrpSpPr>
                <p:nvPr/>
              </p:nvGrpSpPr>
              <p:grpSpPr bwMode="auto">
                <a:xfrm>
                  <a:off x="1166" y="4773"/>
                  <a:ext cx="4727" cy="2"/>
                  <a:chOff x="1166" y="4773"/>
                  <a:chExt cx="4727" cy="2"/>
                </a:xfrm>
              </p:grpSpPr>
              <p:sp>
                <p:nvSpPr>
                  <p:cNvPr id="239" name="Freeform 107"/>
                  <p:cNvSpPr>
                    <a:spLocks/>
                  </p:cNvSpPr>
                  <p:nvPr/>
                </p:nvSpPr>
                <p:spPr bwMode="auto">
                  <a:xfrm>
                    <a:off x="1166" y="4773"/>
                    <a:ext cx="4727" cy="2"/>
                  </a:xfrm>
                  <a:custGeom>
                    <a:avLst/>
                    <a:gdLst>
                      <a:gd name="T0" fmla="+- 0 1166 1166"/>
                      <a:gd name="T1" fmla="*/ T0 w 4727"/>
                      <a:gd name="T2" fmla="+- 0 5893 1166"/>
                      <a:gd name="T3" fmla="*/ T2 w 4727"/>
                    </a:gdLst>
                    <a:ahLst/>
                    <a:cxnLst>
                      <a:cxn ang="0">
                        <a:pos x="T1" y="0"/>
                      </a:cxn>
                      <a:cxn ang="0">
                        <a:pos x="T3" y="0"/>
                      </a:cxn>
                    </a:cxnLst>
                    <a:rect l="0" t="0" r="r" b="b"/>
                    <a:pathLst>
                      <a:path w="4727">
                        <a:moveTo>
                          <a:pt x="0" y="0"/>
                        </a:moveTo>
                        <a:lnTo>
                          <a:pt x="4727" y="0"/>
                        </a:lnTo>
                      </a:path>
                    </a:pathLst>
                  </a:custGeom>
                  <a:noFill/>
                  <a:ln w="26924">
                    <a:solidFill>
                      <a:srgbClr val="225177"/>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1" name="Group 108"/>
                <p:cNvGrpSpPr>
                  <a:grpSpLocks/>
                </p:cNvGrpSpPr>
                <p:nvPr/>
              </p:nvGrpSpPr>
              <p:grpSpPr bwMode="auto">
                <a:xfrm>
                  <a:off x="1414" y="4576"/>
                  <a:ext cx="4244" cy="394"/>
                  <a:chOff x="1414" y="4576"/>
                  <a:chExt cx="4244" cy="394"/>
                </a:xfrm>
              </p:grpSpPr>
              <p:sp>
                <p:nvSpPr>
                  <p:cNvPr id="238" name="Freeform 109"/>
                  <p:cNvSpPr>
                    <a:spLocks/>
                  </p:cNvSpPr>
                  <p:nvPr/>
                </p:nvSpPr>
                <p:spPr bwMode="auto">
                  <a:xfrm>
                    <a:off x="1414" y="4576"/>
                    <a:ext cx="4244" cy="394"/>
                  </a:xfrm>
                  <a:custGeom>
                    <a:avLst/>
                    <a:gdLst>
                      <a:gd name="T0" fmla="+- 0 5462 1414"/>
                      <a:gd name="T1" fmla="*/ T0 w 4244"/>
                      <a:gd name="T2" fmla="+- 0 4576 4576"/>
                      <a:gd name="T3" fmla="*/ 4576 h 394"/>
                      <a:gd name="T4" fmla="+- 0 1715 1414"/>
                      <a:gd name="T5" fmla="*/ T4 w 4244"/>
                      <a:gd name="T6" fmla="+- 0 4576 4576"/>
                      <a:gd name="T7" fmla="*/ 4576 h 394"/>
                      <a:gd name="T8" fmla="+- 0 1593 1414"/>
                      <a:gd name="T9" fmla="*/ T8 w 4244"/>
                      <a:gd name="T10" fmla="+- 0 4576 4576"/>
                      <a:gd name="T11" fmla="*/ 4576 h 394"/>
                      <a:gd name="T12" fmla="+- 0 1532 1414"/>
                      <a:gd name="T13" fmla="*/ T12 w 4244"/>
                      <a:gd name="T14" fmla="+- 0 4592 4576"/>
                      <a:gd name="T15" fmla="*/ 4592 h 394"/>
                      <a:gd name="T16" fmla="+- 0 1480 1414"/>
                      <a:gd name="T17" fmla="*/ T16 w 4244"/>
                      <a:gd name="T18" fmla="+- 0 4626 4576"/>
                      <a:gd name="T19" fmla="*/ 4626 h 394"/>
                      <a:gd name="T20" fmla="+- 0 1441 1414"/>
                      <a:gd name="T21" fmla="*/ T20 w 4244"/>
                      <a:gd name="T22" fmla="+- 0 4678 4576"/>
                      <a:gd name="T23" fmla="*/ 4678 h 394"/>
                      <a:gd name="T24" fmla="+- 0 1418 1414"/>
                      <a:gd name="T25" fmla="*/ T24 w 4244"/>
                      <a:gd name="T26" fmla="+- 0 4743 4576"/>
                      <a:gd name="T27" fmla="*/ 4743 h 394"/>
                      <a:gd name="T28" fmla="+- 0 1414 1414"/>
                      <a:gd name="T29" fmla="*/ T28 w 4244"/>
                      <a:gd name="T30" fmla="+- 0 4794 4576"/>
                      <a:gd name="T31" fmla="*/ 4794 h 394"/>
                      <a:gd name="T32" fmla="+- 0 1417 1414"/>
                      <a:gd name="T33" fmla="*/ T32 w 4244"/>
                      <a:gd name="T34" fmla="+- 0 4816 4576"/>
                      <a:gd name="T35" fmla="*/ 4816 h 394"/>
                      <a:gd name="T36" fmla="+- 0 1442 1414"/>
                      <a:gd name="T37" fmla="*/ T36 w 4244"/>
                      <a:gd name="T38" fmla="+- 0 4877 4576"/>
                      <a:gd name="T39" fmla="*/ 4877 h 394"/>
                      <a:gd name="T40" fmla="+- 0 1486 1414"/>
                      <a:gd name="T41" fmla="*/ T40 w 4244"/>
                      <a:gd name="T42" fmla="+- 0 4926 4576"/>
                      <a:gd name="T43" fmla="*/ 4926 h 394"/>
                      <a:gd name="T44" fmla="+- 0 1542 1414"/>
                      <a:gd name="T45" fmla="*/ T44 w 4244"/>
                      <a:gd name="T46" fmla="+- 0 4958 4576"/>
                      <a:gd name="T47" fmla="*/ 4958 h 394"/>
                      <a:gd name="T48" fmla="+- 0 1609 1414"/>
                      <a:gd name="T49" fmla="*/ T48 w 4244"/>
                      <a:gd name="T50" fmla="+- 0 4970 4576"/>
                      <a:gd name="T51" fmla="*/ 4970 h 394"/>
                      <a:gd name="T52" fmla="+- 0 5356 1414"/>
                      <a:gd name="T53" fmla="*/ T52 w 4244"/>
                      <a:gd name="T54" fmla="+- 0 4970 4576"/>
                      <a:gd name="T55" fmla="*/ 4970 h 394"/>
                      <a:gd name="T56" fmla="+- 0 5478 1414"/>
                      <a:gd name="T57" fmla="*/ T56 w 4244"/>
                      <a:gd name="T58" fmla="+- 0 4969 4576"/>
                      <a:gd name="T59" fmla="*/ 4969 h 394"/>
                      <a:gd name="T60" fmla="+- 0 5539 1414"/>
                      <a:gd name="T61" fmla="*/ T60 w 4244"/>
                      <a:gd name="T62" fmla="+- 0 4953 4576"/>
                      <a:gd name="T63" fmla="*/ 4953 h 394"/>
                      <a:gd name="T64" fmla="+- 0 5591 1414"/>
                      <a:gd name="T65" fmla="*/ T64 w 4244"/>
                      <a:gd name="T66" fmla="+- 0 4919 4576"/>
                      <a:gd name="T67" fmla="*/ 4919 h 394"/>
                      <a:gd name="T68" fmla="+- 0 5630 1414"/>
                      <a:gd name="T69" fmla="*/ T68 w 4244"/>
                      <a:gd name="T70" fmla="+- 0 4868 4576"/>
                      <a:gd name="T71" fmla="*/ 4868 h 394"/>
                      <a:gd name="T72" fmla="+- 0 5653 1414"/>
                      <a:gd name="T73" fmla="*/ T72 w 4244"/>
                      <a:gd name="T74" fmla="+- 0 4802 4576"/>
                      <a:gd name="T75" fmla="*/ 4802 h 394"/>
                      <a:gd name="T76" fmla="+- 0 5657 1414"/>
                      <a:gd name="T77" fmla="*/ T76 w 4244"/>
                      <a:gd name="T78" fmla="+- 0 4752 4576"/>
                      <a:gd name="T79" fmla="*/ 4752 h 394"/>
                      <a:gd name="T80" fmla="+- 0 5654 1414"/>
                      <a:gd name="T81" fmla="*/ T80 w 4244"/>
                      <a:gd name="T82" fmla="+- 0 4729 4576"/>
                      <a:gd name="T83" fmla="*/ 4729 h 394"/>
                      <a:gd name="T84" fmla="+- 0 5628 1414"/>
                      <a:gd name="T85" fmla="*/ T84 w 4244"/>
                      <a:gd name="T86" fmla="+- 0 4668 4576"/>
                      <a:gd name="T87" fmla="*/ 4668 h 394"/>
                      <a:gd name="T88" fmla="+- 0 5585 1414"/>
                      <a:gd name="T89" fmla="*/ T88 w 4244"/>
                      <a:gd name="T90" fmla="+- 0 4619 4576"/>
                      <a:gd name="T91" fmla="*/ 4619 h 394"/>
                      <a:gd name="T92" fmla="+- 0 5528 1414"/>
                      <a:gd name="T93" fmla="*/ T92 w 4244"/>
                      <a:gd name="T94" fmla="+- 0 4587 4576"/>
                      <a:gd name="T95" fmla="*/ 4587 h 394"/>
                      <a:gd name="T96" fmla="+- 0 5462 1414"/>
                      <a:gd name="T97" fmla="*/ T96 w 4244"/>
                      <a:gd name="T98" fmla="+- 0 4576 4576"/>
                      <a:gd name="T99" fmla="*/ 4576 h 3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244" h="394">
                        <a:moveTo>
                          <a:pt x="4048" y="0"/>
                        </a:moveTo>
                        <a:lnTo>
                          <a:pt x="301" y="0"/>
                        </a:lnTo>
                        <a:lnTo>
                          <a:pt x="179" y="0"/>
                        </a:lnTo>
                        <a:lnTo>
                          <a:pt x="118" y="16"/>
                        </a:lnTo>
                        <a:lnTo>
                          <a:pt x="66" y="50"/>
                        </a:lnTo>
                        <a:lnTo>
                          <a:pt x="27" y="102"/>
                        </a:lnTo>
                        <a:lnTo>
                          <a:pt x="4" y="167"/>
                        </a:lnTo>
                        <a:lnTo>
                          <a:pt x="0" y="218"/>
                        </a:lnTo>
                        <a:lnTo>
                          <a:pt x="3" y="240"/>
                        </a:lnTo>
                        <a:lnTo>
                          <a:pt x="28" y="301"/>
                        </a:lnTo>
                        <a:lnTo>
                          <a:pt x="72" y="350"/>
                        </a:lnTo>
                        <a:lnTo>
                          <a:pt x="128" y="382"/>
                        </a:lnTo>
                        <a:lnTo>
                          <a:pt x="195" y="394"/>
                        </a:lnTo>
                        <a:lnTo>
                          <a:pt x="3942" y="394"/>
                        </a:lnTo>
                        <a:lnTo>
                          <a:pt x="4064" y="393"/>
                        </a:lnTo>
                        <a:lnTo>
                          <a:pt x="4125" y="377"/>
                        </a:lnTo>
                        <a:lnTo>
                          <a:pt x="4177" y="343"/>
                        </a:lnTo>
                        <a:lnTo>
                          <a:pt x="4216" y="292"/>
                        </a:lnTo>
                        <a:lnTo>
                          <a:pt x="4239" y="226"/>
                        </a:lnTo>
                        <a:lnTo>
                          <a:pt x="4243" y="176"/>
                        </a:lnTo>
                        <a:lnTo>
                          <a:pt x="4240" y="153"/>
                        </a:lnTo>
                        <a:lnTo>
                          <a:pt x="4214" y="92"/>
                        </a:lnTo>
                        <a:lnTo>
                          <a:pt x="4171" y="43"/>
                        </a:lnTo>
                        <a:lnTo>
                          <a:pt x="4114" y="11"/>
                        </a:lnTo>
                        <a:lnTo>
                          <a:pt x="4048" y="0"/>
                        </a:lnTo>
                      </a:path>
                    </a:pathLst>
                  </a:custGeom>
                  <a:solidFill>
                    <a:srgbClr val="225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2" name="Group 110"/>
                <p:cNvGrpSpPr>
                  <a:grpSpLocks/>
                </p:cNvGrpSpPr>
                <p:nvPr/>
              </p:nvGrpSpPr>
              <p:grpSpPr bwMode="auto">
                <a:xfrm>
                  <a:off x="1166" y="5216"/>
                  <a:ext cx="402" cy="152"/>
                  <a:chOff x="1166" y="5216"/>
                  <a:chExt cx="402" cy="152"/>
                </a:xfrm>
              </p:grpSpPr>
              <p:sp>
                <p:nvSpPr>
                  <p:cNvPr id="237" name="Freeform 111"/>
                  <p:cNvSpPr>
                    <a:spLocks/>
                  </p:cNvSpPr>
                  <p:nvPr/>
                </p:nvSpPr>
                <p:spPr bwMode="auto">
                  <a:xfrm>
                    <a:off x="1166" y="5216"/>
                    <a:ext cx="402" cy="152"/>
                  </a:xfrm>
                  <a:custGeom>
                    <a:avLst/>
                    <a:gdLst>
                      <a:gd name="T0" fmla="+- 0 1524 1166"/>
                      <a:gd name="T1" fmla="*/ T0 w 402"/>
                      <a:gd name="T2" fmla="+- 0 5216 5216"/>
                      <a:gd name="T3" fmla="*/ 5216 h 152"/>
                      <a:gd name="T4" fmla="+- 0 1209 1166"/>
                      <a:gd name="T5" fmla="*/ T4 w 402"/>
                      <a:gd name="T6" fmla="+- 0 5216 5216"/>
                      <a:gd name="T7" fmla="*/ 5216 h 152"/>
                      <a:gd name="T8" fmla="+- 0 1207 1166"/>
                      <a:gd name="T9" fmla="*/ T8 w 402"/>
                      <a:gd name="T10" fmla="+- 0 5216 5216"/>
                      <a:gd name="T11" fmla="*/ 5216 h 152"/>
                      <a:gd name="T12" fmla="+- 0 1186 1166"/>
                      <a:gd name="T13" fmla="*/ T12 w 402"/>
                      <a:gd name="T14" fmla="+- 0 5222 5216"/>
                      <a:gd name="T15" fmla="*/ 5222 h 152"/>
                      <a:gd name="T16" fmla="+- 0 1171 1166"/>
                      <a:gd name="T17" fmla="*/ T16 w 402"/>
                      <a:gd name="T18" fmla="+- 0 5238 5216"/>
                      <a:gd name="T19" fmla="*/ 5238 h 152"/>
                      <a:gd name="T20" fmla="+- 0 1166 1166"/>
                      <a:gd name="T21" fmla="*/ T20 w 402"/>
                      <a:gd name="T22" fmla="+- 0 5259 5216"/>
                      <a:gd name="T23" fmla="*/ 5259 h 152"/>
                      <a:gd name="T24" fmla="+- 0 1166 1166"/>
                      <a:gd name="T25" fmla="*/ T24 w 402"/>
                      <a:gd name="T26" fmla="+- 0 5325 5216"/>
                      <a:gd name="T27" fmla="*/ 5325 h 152"/>
                      <a:gd name="T28" fmla="+- 0 1172 1166"/>
                      <a:gd name="T29" fmla="*/ T28 w 402"/>
                      <a:gd name="T30" fmla="+- 0 5347 5216"/>
                      <a:gd name="T31" fmla="*/ 5347 h 152"/>
                      <a:gd name="T32" fmla="+- 0 1188 1166"/>
                      <a:gd name="T33" fmla="*/ T32 w 402"/>
                      <a:gd name="T34" fmla="+- 0 5361 5216"/>
                      <a:gd name="T35" fmla="*/ 5361 h 152"/>
                      <a:gd name="T36" fmla="+- 0 1209 1166"/>
                      <a:gd name="T37" fmla="*/ T36 w 402"/>
                      <a:gd name="T38" fmla="+- 0 5367 5216"/>
                      <a:gd name="T39" fmla="*/ 5367 h 152"/>
                      <a:gd name="T40" fmla="+- 0 1526 1166"/>
                      <a:gd name="T41" fmla="*/ T40 w 402"/>
                      <a:gd name="T42" fmla="+- 0 5367 5216"/>
                      <a:gd name="T43" fmla="*/ 5367 h 152"/>
                      <a:gd name="T44" fmla="+- 0 1547 1166"/>
                      <a:gd name="T45" fmla="*/ T44 w 402"/>
                      <a:gd name="T46" fmla="+- 0 5360 5216"/>
                      <a:gd name="T47" fmla="*/ 5360 h 152"/>
                      <a:gd name="T48" fmla="+- 0 1562 1166"/>
                      <a:gd name="T49" fmla="*/ T48 w 402"/>
                      <a:gd name="T50" fmla="+- 0 5345 5216"/>
                      <a:gd name="T51" fmla="*/ 5345 h 152"/>
                      <a:gd name="T52" fmla="+- 0 1568 1166"/>
                      <a:gd name="T53" fmla="*/ T52 w 402"/>
                      <a:gd name="T54" fmla="+- 0 5323 5216"/>
                      <a:gd name="T55" fmla="*/ 5323 h 152"/>
                      <a:gd name="T56" fmla="+- 0 1568 1166"/>
                      <a:gd name="T57" fmla="*/ T56 w 402"/>
                      <a:gd name="T58" fmla="+- 0 5257 5216"/>
                      <a:gd name="T59" fmla="*/ 5257 h 152"/>
                      <a:gd name="T60" fmla="+- 0 1561 1166"/>
                      <a:gd name="T61" fmla="*/ T60 w 402"/>
                      <a:gd name="T62" fmla="+- 0 5236 5216"/>
                      <a:gd name="T63" fmla="*/ 5236 h 152"/>
                      <a:gd name="T64" fmla="+- 0 1546 1166"/>
                      <a:gd name="T65" fmla="*/ T64 w 402"/>
                      <a:gd name="T66" fmla="+- 0 5221 5216"/>
                      <a:gd name="T67" fmla="*/ 5221 h 152"/>
                      <a:gd name="T68" fmla="+- 0 1524 1166"/>
                      <a:gd name="T69" fmla="*/ T68 w 402"/>
                      <a:gd name="T70" fmla="+- 0 5216 5216"/>
                      <a:gd name="T71" fmla="*/ 5216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02" h="152">
                        <a:moveTo>
                          <a:pt x="358" y="0"/>
                        </a:moveTo>
                        <a:lnTo>
                          <a:pt x="43" y="0"/>
                        </a:lnTo>
                        <a:lnTo>
                          <a:pt x="41" y="0"/>
                        </a:lnTo>
                        <a:lnTo>
                          <a:pt x="20" y="6"/>
                        </a:lnTo>
                        <a:lnTo>
                          <a:pt x="5" y="22"/>
                        </a:lnTo>
                        <a:lnTo>
                          <a:pt x="0" y="43"/>
                        </a:lnTo>
                        <a:lnTo>
                          <a:pt x="0" y="109"/>
                        </a:lnTo>
                        <a:lnTo>
                          <a:pt x="6" y="131"/>
                        </a:lnTo>
                        <a:lnTo>
                          <a:pt x="22" y="145"/>
                        </a:lnTo>
                        <a:lnTo>
                          <a:pt x="43" y="151"/>
                        </a:lnTo>
                        <a:lnTo>
                          <a:pt x="360" y="151"/>
                        </a:lnTo>
                        <a:lnTo>
                          <a:pt x="381" y="144"/>
                        </a:lnTo>
                        <a:lnTo>
                          <a:pt x="396" y="129"/>
                        </a:lnTo>
                        <a:lnTo>
                          <a:pt x="402" y="107"/>
                        </a:lnTo>
                        <a:lnTo>
                          <a:pt x="402" y="41"/>
                        </a:lnTo>
                        <a:lnTo>
                          <a:pt x="395" y="20"/>
                        </a:lnTo>
                        <a:lnTo>
                          <a:pt x="380" y="5"/>
                        </a:lnTo>
                        <a:lnTo>
                          <a:pt x="358"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3" name="Group 112"/>
                <p:cNvGrpSpPr>
                  <a:grpSpLocks/>
                </p:cNvGrpSpPr>
                <p:nvPr/>
              </p:nvGrpSpPr>
              <p:grpSpPr bwMode="auto">
                <a:xfrm>
                  <a:off x="1533" y="5287"/>
                  <a:ext cx="4360" cy="2"/>
                  <a:chOff x="1533" y="5287"/>
                  <a:chExt cx="4360" cy="2"/>
                </a:xfrm>
              </p:grpSpPr>
              <p:sp>
                <p:nvSpPr>
                  <p:cNvPr id="236" name="Freeform 235"/>
                  <p:cNvSpPr>
                    <a:spLocks/>
                  </p:cNvSpPr>
                  <p:nvPr/>
                </p:nvSpPr>
                <p:spPr bwMode="auto">
                  <a:xfrm>
                    <a:off x="1533" y="5287"/>
                    <a:ext cx="4360" cy="2"/>
                  </a:xfrm>
                  <a:custGeom>
                    <a:avLst/>
                    <a:gdLst>
                      <a:gd name="T0" fmla="+- 0 5893 1533"/>
                      <a:gd name="T1" fmla="*/ T0 w 4360"/>
                      <a:gd name="T2" fmla="+- 0 1533 1533"/>
                      <a:gd name="T3" fmla="*/ T2 w 4360"/>
                    </a:gdLst>
                    <a:ahLst/>
                    <a:cxnLst>
                      <a:cxn ang="0">
                        <a:pos x="T1" y="0"/>
                      </a:cxn>
                      <a:cxn ang="0">
                        <a:pos x="T3" y="0"/>
                      </a:cxn>
                    </a:cxnLst>
                    <a:rect l="0" t="0" r="r" b="b"/>
                    <a:pathLst>
                      <a:path w="4360">
                        <a:moveTo>
                          <a:pt x="4360" y="0"/>
                        </a:moveTo>
                        <a:lnTo>
                          <a:pt x="0"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4" name="Group 114"/>
                <p:cNvGrpSpPr>
                  <a:grpSpLocks/>
                </p:cNvGrpSpPr>
                <p:nvPr/>
              </p:nvGrpSpPr>
              <p:grpSpPr bwMode="auto">
                <a:xfrm>
                  <a:off x="1166" y="5604"/>
                  <a:ext cx="402" cy="152"/>
                  <a:chOff x="1166" y="5604"/>
                  <a:chExt cx="402" cy="152"/>
                </a:xfrm>
              </p:grpSpPr>
              <p:sp>
                <p:nvSpPr>
                  <p:cNvPr id="235" name="Freeform 115"/>
                  <p:cNvSpPr>
                    <a:spLocks/>
                  </p:cNvSpPr>
                  <p:nvPr/>
                </p:nvSpPr>
                <p:spPr bwMode="auto">
                  <a:xfrm>
                    <a:off x="1166" y="5604"/>
                    <a:ext cx="402" cy="152"/>
                  </a:xfrm>
                  <a:custGeom>
                    <a:avLst/>
                    <a:gdLst>
                      <a:gd name="T0" fmla="+- 0 1524 1166"/>
                      <a:gd name="T1" fmla="*/ T0 w 402"/>
                      <a:gd name="T2" fmla="+- 0 5604 5604"/>
                      <a:gd name="T3" fmla="*/ 5604 h 152"/>
                      <a:gd name="T4" fmla="+- 0 1209 1166"/>
                      <a:gd name="T5" fmla="*/ T4 w 402"/>
                      <a:gd name="T6" fmla="+- 0 5604 5604"/>
                      <a:gd name="T7" fmla="*/ 5604 h 152"/>
                      <a:gd name="T8" fmla="+- 0 1207 1166"/>
                      <a:gd name="T9" fmla="*/ T8 w 402"/>
                      <a:gd name="T10" fmla="+- 0 5604 5604"/>
                      <a:gd name="T11" fmla="*/ 5604 h 152"/>
                      <a:gd name="T12" fmla="+- 0 1186 1166"/>
                      <a:gd name="T13" fmla="*/ T12 w 402"/>
                      <a:gd name="T14" fmla="+- 0 5611 5604"/>
                      <a:gd name="T15" fmla="*/ 5611 h 152"/>
                      <a:gd name="T16" fmla="+- 0 1171 1166"/>
                      <a:gd name="T17" fmla="*/ T16 w 402"/>
                      <a:gd name="T18" fmla="+- 0 5627 5604"/>
                      <a:gd name="T19" fmla="*/ 5627 h 152"/>
                      <a:gd name="T20" fmla="+- 0 1166 1166"/>
                      <a:gd name="T21" fmla="*/ T20 w 402"/>
                      <a:gd name="T22" fmla="+- 0 5648 5604"/>
                      <a:gd name="T23" fmla="*/ 5648 h 152"/>
                      <a:gd name="T24" fmla="+- 0 1166 1166"/>
                      <a:gd name="T25" fmla="*/ T24 w 402"/>
                      <a:gd name="T26" fmla="+- 0 5714 5604"/>
                      <a:gd name="T27" fmla="*/ 5714 h 152"/>
                      <a:gd name="T28" fmla="+- 0 1172 1166"/>
                      <a:gd name="T29" fmla="*/ T28 w 402"/>
                      <a:gd name="T30" fmla="+- 0 5735 5604"/>
                      <a:gd name="T31" fmla="*/ 5735 h 152"/>
                      <a:gd name="T32" fmla="+- 0 1188 1166"/>
                      <a:gd name="T33" fmla="*/ T32 w 402"/>
                      <a:gd name="T34" fmla="+- 0 5750 5604"/>
                      <a:gd name="T35" fmla="*/ 5750 h 152"/>
                      <a:gd name="T36" fmla="+- 0 1209 1166"/>
                      <a:gd name="T37" fmla="*/ T36 w 402"/>
                      <a:gd name="T38" fmla="+- 0 5756 5604"/>
                      <a:gd name="T39" fmla="*/ 5756 h 152"/>
                      <a:gd name="T40" fmla="+- 0 1526 1166"/>
                      <a:gd name="T41" fmla="*/ T40 w 402"/>
                      <a:gd name="T42" fmla="+- 0 5756 5604"/>
                      <a:gd name="T43" fmla="*/ 5756 h 152"/>
                      <a:gd name="T44" fmla="+- 0 1547 1166"/>
                      <a:gd name="T45" fmla="*/ T44 w 402"/>
                      <a:gd name="T46" fmla="+- 0 5749 5604"/>
                      <a:gd name="T47" fmla="*/ 5749 h 152"/>
                      <a:gd name="T48" fmla="+- 0 1562 1166"/>
                      <a:gd name="T49" fmla="*/ T48 w 402"/>
                      <a:gd name="T50" fmla="+- 0 5734 5604"/>
                      <a:gd name="T51" fmla="*/ 5734 h 152"/>
                      <a:gd name="T52" fmla="+- 0 1568 1166"/>
                      <a:gd name="T53" fmla="*/ T52 w 402"/>
                      <a:gd name="T54" fmla="+- 0 5712 5604"/>
                      <a:gd name="T55" fmla="*/ 5712 h 152"/>
                      <a:gd name="T56" fmla="+- 0 1568 1166"/>
                      <a:gd name="T57" fmla="*/ T56 w 402"/>
                      <a:gd name="T58" fmla="+- 0 5646 5604"/>
                      <a:gd name="T59" fmla="*/ 5646 h 152"/>
                      <a:gd name="T60" fmla="+- 0 1561 1166"/>
                      <a:gd name="T61" fmla="*/ T60 w 402"/>
                      <a:gd name="T62" fmla="+- 0 5625 5604"/>
                      <a:gd name="T63" fmla="*/ 5625 h 152"/>
                      <a:gd name="T64" fmla="+- 0 1546 1166"/>
                      <a:gd name="T65" fmla="*/ T64 w 402"/>
                      <a:gd name="T66" fmla="+- 0 5610 5604"/>
                      <a:gd name="T67" fmla="*/ 5610 h 152"/>
                      <a:gd name="T68" fmla="+- 0 1524 1166"/>
                      <a:gd name="T69" fmla="*/ T68 w 402"/>
                      <a:gd name="T70" fmla="+- 0 5604 5604"/>
                      <a:gd name="T71" fmla="*/ 5604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02" h="152">
                        <a:moveTo>
                          <a:pt x="358" y="0"/>
                        </a:moveTo>
                        <a:lnTo>
                          <a:pt x="43" y="0"/>
                        </a:lnTo>
                        <a:lnTo>
                          <a:pt x="41" y="0"/>
                        </a:lnTo>
                        <a:lnTo>
                          <a:pt x="20" y="7"/>
                        </a:lnTo>
                        <a:lnTo>
                          <a:pt x="5" y="23"/>
                        </a:lnTo>
                        <a:lnTo>
                          <a:pt x="0" y="44"/>
                        </a:lnTo>
                        <a:lnTo>
                          <a:pt x="0" y="110"/>
                        </a:lnTo>
                        <a:lnTo>
                          <a:pt x="6" y="131"/>
                        </a:lnTo>
                        <a:lnTo>
                          <a:pt x="22" y="146"/>
                        </a:lnTo>
                        <a:lnTo>
                          <a:pt x="43" y="152"/>
                        </a:lnTo>
                        <a:lnTo>
                          <a:pt x="360" y="152"/>
                        </a:lnTo>
                        <a:lnTo>
                          <a:pt x="381" y="145"/>
                        </a:lnTo>
                        <a:lnTo>
                          <a:pt x="396" y="130"/>
                        </a:lnTo>
                        <a:lnTo>
                          <a:pt x="402" y="108"/>
                        </a:lnTo>
                        <a:lnTo>
                          <a:pt x="402" y="42"/>
                        </a:lnTo>
                        <a:lnTo>
                          <a:pt x="395" y="21"/>
                        </a:lnTo>
                        <a:lnTo>
                          <a:pt x="380" y="6"/>
                        </a:lnTo>
                        <a:lnTo>
                          <a:pt x="358"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5" name="Group 116"/>
                <p:cNvGrpSpPr>
                  <a:grpSpLocks/>
                </p:cNvGrpSpPr>
                <p:nvPr/>
              </p:nvGrpSpPr>
              <p:grpSpPr bwMode="auto">
                <a:xfrm>
                  <a:off x="1533" y="5676"/>
                  <a:ext cx="4360" cy="2"/>
                  <a:chOff x="1533" y="5676"/>
                  <a:chExt cx="4360" cy="2"/>
                </a:xfrm>
              </p:grpSpPr>
              <p:sp>
                <p:nvSpPr>
                  <p:cNvPr id="234" name="Freeform 117"/>
                  <p:cNvSpPr>
                    <a:spLocks/>
                  </p:cNvSpPr>
                  <p:nvPr/>
                </p:nvSpPr>
                <p:spPr bwMode="auto">
                  <a:xfrm>
                    <a:off x="1533" y="5676"/>
                    <a:ext cx="4360" cy="2"/>
                  </a:xfrm>
                  <a:custGeom>
                    <a:avLst/>
                    <a:gdLst>
                      <a:gd name="T0" fmla="+- 0 5893 1533"/>
                      <a:gd name="T1" fmla="*/ T0 w 4360"/>
                      <a:gd name="T2" fmla="+- 0 1533 1533"/>
                      <a:gd name="T3" fmla="*/ T2 w 4360"/>
                    </a:gdLst>
                    <a:ahLst/>
                    <a:cxnLst>
                      <a:cxn ang="0">
                        <a:pos x="T1" y="0"/>
                      </a:cxn>
                      <a:cxn ang="0">
                        <a:pos x="T3" y="0"/>
                      </a:cxn>
                    </a:cxnLst>
                    <a:rect l="0" t="0" r="r" b="b"/>
                    <a:pathLst>
                      <a:path w="4360">
                        <a:moveTo>
                          <a:pt x="4360" y="0"/>
                        </a:moveTo>
                        <a:lnTo>
                          <a:pt x="0"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6" name="Group 118"/>
                <p:cNvGrpSpPr>
                  <a:grpSpLocks/>
                </p:cNvGrpSpPr>
                <p:nvPr/>
              </p:nvGrpSpPr>
              <p:grpSpPr bwMode="auto">
                <a:xfrm>
                  <a:off x="1166" y="7159"/>
                  <a:ext cx="402" cy="151"/>
                  <a:chOff x="1166" y="7159"/>
                  <a:chExt cx="402" cy="151"/>
                </a:xfrm>
              </p:grpSpPr>
              <p:sp>
                <p:nvSpPr>
                  <p:cNvPr id="233" name="Freeform 119"/>
                  <p:cNvSpPr>
                    <a:spLocks/>
                  </p:cNvSpPr>
                  <p:nvPr/>
                </p:nvSpPr>
                <p:spPr bwMode="auto">
                  <a:xfrm>
                    <a:off x="1166" y="7159"/>
                    <a:ext cx="402" cy="151"/>
                  </a:xfrm>
                  <a:custGeom>
                    <a:avLst/>
                    <a:gdLst>
                      <a:gd name="T0" fmla="+- 0 1524 1166"/>
                      <a:gd name="T1" fmla="*/ T0 w 402"/>
                      <a:gd name="T2" fmla="+- 0 7159 7159"/>
                      <a:gd name="T3" fmla="*/ 7159 h 151"/>
                      <a:gd name="T4" fmla="+- 0 1209 1166"/>
                      <a:gd name="T5" fmla="*/ T4 w 402"/>
                      <a:gd name="T6" fmla="+- 0 7159 7159"/>
                      <a:gd name="T7" fmla="*/ 7159 h 151"/>
                      <a:gd name="T8" fmla="+- 0 1207 1166"/>
                      <a:gd name="T9" fmla="*/ T8 w 402"/>
                      <a:gd name="T10" fmla="+- 0 7160 7159"/>
                      <a:gd name="T11" fmla="*/ 7160 h 151"/>
                      <a:gd name="T12" fmla="+- 0 1186 1166"/>
                      <a:gd name="T13" fmla="*/ T12 w 402"/>
                      <a:gd name="T14" fmla="+- 0 7166 7159"/>
                      <a:gd name="T15" fmla="*/ 7166 h 151"/>
                      <a:gd name="T16" fmla="+- 0 1171 1166"/>
                      <a:gd name="T17" fmla="*/ T16 w 402"/>
                      <a:gd name="T18" fmla="+- 0 7182 7159"/>
                      <a:gd name="T19" fmla="*/ 7182 h 151"/>
                      <a:gd name="T20" fmla="+- 0 1166 1166"/>
                      <a:gd name="T21" fmla="*/ T20 w 402"/>
                      <a:gd name="T22" fmla="+- 0 7203 7159"/>
                      <a:gd name="T23" fmla="*/ 7203 h 151"/>
                      <a:gd name="T24" fmla="+- 0 1166 1166"/>
                      <a:gd name="T25" fmla="*/ T24 w 402"/>
                      <a:gd name="T26" fmla="+- 0 7269 7159"/>
                      <a:gd name="T27" fmla="*/ 7269 h 151"/>
                      <a:gd name="T28" fmla="+- 0 1172 1166"/>
                      <a:gd name="T29" fmla="*/ T28 w 402"/>
                      <a:gd name="T30" fmla="+- 0 7290 7159"/>
                      <a:gd name="T31" fmla="*/ 7290 h 151"/>
                      <a:gd name="T32" fmla="+- 0 1188 1166"/>
                      <a:gd name="T33" fmla="*/ T32 w 402"/>
                      <a:gd name="T34" fmla="+- 0 7305 7159"/>
                      <a:gd name="T35" fmla="*/ 7305 h 151"/>
                      <a:gd name="T36" fmla="+- 0 1209 1166"/>
                      <a:gd name="T37" fmla="*/ T36 w 402"/>
                      <a:gd name="T38" fmla="+- 0 7311 7159"/>
                      <a:gd name="T39" fmla="*/ 7311 h 151"/>
                      <a:gd name="T40" fmla="+- 0 1526 1166"/>
                      <a:gd name="T41" fmla="*/ T40 w 402"/>
                      <a:gd name="T42" fmla="+- 0 7311 7159"/>
                      <a:gd name="T43" fmla="*/ 7311 h 151"/>
                      <a:gd name="T44" fmla="+- 0 1547 1166"/>
                      <a:gd name="T45" fmla="*/ T44 w 402"/>
                      <a:gd name="T46" fmla="+- 0 7304 7159"/>
                      <a:gd name="T47" fmla="*/ 7304 h 151"/>
                      <a:gd name="T48" fmla="+- 0 1562 1166"/>
                      <a:gd name="T49" fmla="*/ T48 w 402"/>
                      <a:gd name="T50" fmla="+- 0 7289 7159"/>
                      <a:gd name="T51" fmla="*/ 7289 h 151"/>
                      <a:gd name="T52" fmla="+- 0 1568 1166"/>
                      <a:gd name="T53" fmla="*/ T52 w 402"/>
                      <a:gd name="T54" fmla="+- 0 7267 7159"/>
                      <a:gd name="T55" fmla="*/ 7267 h 151"/>
                      <a:gd name="T56" fmla="+- 0 1568 1166"/>
                      <a:gd name="T57" fmla="*/ T56 w 402"/>
                      <a:gd name="T58" fmla="+- 0 7201 7159"/>
                      <a:gd name="T59" fmla="*/ 7201 h 151"/>
                      <a:gd name="T60" fmla="+- 0 1561 1166"/>
                      <a:gd name="T61" fmla="*/ T60 w 402"/>
                      <a:gd name="T62" fmla="+- 0 7180 7159"/>
                      <a:gd name="T63" fmla="*/ 7180 h 151"/>
                      <a:gd name="T64" fmla="+- 0 1546 1166"/>
                      <a:gd name="T65" fmla="*/ T64 w 402"/>
                      <a:gd name="T66" fmla="+- 0 7165 7159"/>
                      <a:gd name="T67" fmla="*/ 7165 h 151"/>
                      <a:gd name="T68" fmla="+- 0 1524 1166"/>
                      <a:gd name="T69" fmla="*/ T68 w 402"/>
                      <a:gd name="T70" fmla="+- 0 7159 7159"/>
                      <a:gd name="T71" fmla="*/ 7159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02" h="151">
                        <a:moveTo>
                          <a:pt x="358" y="0"/>
                        </a:moveTo>
                        <a:lnTo>
                          <a:pt x="43" y="0"/>
                        </a:lnTo>
                        <a:lnTo>
                          <a:pt x="41" y="1"/>
                        </a:lnTo>
                        <a:lnTo>
                          <a:pt x="20" y="7"/>
                        </a:lnTo>
                        <a:lnTo>
                          <a:pt x="5" y="23"/>
                        </a:lnTo>
                        <a:lnTo>
                          <a:pt x="0" y="44"/>
                        </a:lnTo>
                        <a:lnTo>
                          <a:pt x="0" y="110"/>
                        </a:lnTo>
                        <a:lnTo>
                          <a:pt x="6" y="131"/>
                        </a:lnTo>
                        <a:lnTo>
                          <a:pt x="22" y="146"/>
                        </a:lnTo>
                        <a:lnTo>
                          <a:pt x="43" y="152"/>
                        </a:lnTo>
                        <a:lnTo>
                          <a:pt x="360" y="152"/>
                        </a:lnTo>
                        <a:lnTo>
                          <a:pt x="381" y="145"/>
                        </a:lnTo>
                        <a:lnTo>
                          <a:pt x="396" y="130"/>
                        </a:lnTo>
                        <a:lnTo>
                          <a:pt x="402" y="108"/>
                        </a:lnTo>
                        <a:lnTo>
                          <a:pt x="402" y="42"/>
                        </a:lnTo>
                        <a:lnTo>
                          <a:pt x="395" y="21"/>
                        </a:lnTo>
                        <a:lnTo>
                          <a:pt x="380" y="6"/>
                        </a:lnTo>
                        <a:lnTo>
                          <a:pt x="358"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7" name="Group 120"/>
                <p:cNvGrpSpPr>
                  <a:grpSpLocks/>
                </p:cNvGrpSpPr>
                <p:nvPr/>
              </p:nvGrpSpPr>
              <p:grpSpPr bwMode="auto">
                <a:xfrm>
                  <a:off x="5161" y="7231"/>
                  <a:ext cx="732" cy="2"/>
                  <a:chOff x="5161" y="7231"/>
                  <a:chExt cx="732" cy="2"/>
                </a:xfrm>
              </p:grpSpPr>
              <p:sp>
                <p:nvSpPr>
                  <p:cNvPr id="232" name="Freeform 121"/>
                  <p:cNvSpPr>
                    <a:spLocks/>
                  </p:cNvSpPr>
                  <p:nvPr/>
                </p:nvSpPr>
                <p:spPr bwMode="auto">
                  <a:xfrm>
                    <a:off x="5161" y="7231"/>
                    <a:ext cx="732" cy="2"/>
                  </a:xfrm>
                  <a:custGeom>
                    <a:avLst/>
                    <a:gdLst>
                      <a:gd name="T0" fmla="+- 0 5161 5161"/>
                      <a:gd name="T1" fmla="*/ T0 w 732"/>
                      <a:gd name="T2" fmla="+- 0 5893 5161"/>
                      <a:gd name="T3" fmla="*/ T2 w 732"/>
                    </a:gdLst>
                    <a:ahLst/>
                    <a:cxnLst>
                      <a:cxn ang="0">
                        <a:pos x="T1" y="0"/>
                      </a:cxn>
                      <a:cxn ang="0">
                        <a:pos x="T3" y="0"/>
                      </a:cxn>
                    </a:cxnLst>
                    <a:rect l="0" t="0" r="r" b="b"/>
                    <a:pathLst>
                      <a:path w="732">
                        <a:moveTo>
                          <a:pt x="0" y="0"/>
                        </a:moveTo>
                        <a:lnTo>
                          <a:pt x="732"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8" name="Group 122"/>
                <p:cNvGrpSpPr>
                  <a:grpSpLocks/>
                </p:cNvGrpSpPr>
                <p:nvPr/>
              </p:nvGrpSpPr>
              <p:grpSpPr bwMode="auto">
                <a:xfrm>
                  <a:off x="4654" y="7231"/>
                  <a:ext cx="167" cy="2"/>
                  <a:chOff x="4654" y="7231"/>
                  <a:chExt cx="167" cy="2"/>
                </a:xfrm>
              </p:grpSpPr>
              <p:sp>
                <p:nvSpPr>
                  <p:cNvPr id="231" name="Freeform 123"/>
                  <p:cNvSpPr>
                    <a:spLocks/>
                  </p:cNvSpPr>
                  <p:nvPr/>
                </p:nvSpPr>
                <p:spPr bwMode="auto">
                  <a:xfrm>
                    <a:off x="4654" y="7231"/>
                    <a:ext cx="167" cy="2"/>
                  </a:xfrm>
                  <a:custGeom>
                    <a:avLst/>
                    <a:gdLst>
                      <a:gd name="T0" fmla="+- 0 4654 4654"/>
                      <a:gd name="T1" fmla="*/ T0 w 167"/>
                      <a:gd name="T2" fmla="+- 0 4821 4654"/>
                      <a:gd name="T3" fmla="*/ T2 w 167"/>
                    </a:gdLst>
                    <a:ahLst/>
                    <a:cxnLst>
                      <a:cxn ang="0">
                        <a:pos x="T1" y="0"/>
                      </a:cxn>
                      <a:cxn ang="0">
                        <a:pos x="T3" y="0"/>
                      </a:cxn>
                    </a:cxnLst>
                    <a:rect l="0" t="0" r="r" b="b"/>
                    <a:pathLst>
                      <a:path w="167">
                        <a:moveTo>
                          <a:pt x="0" y="0"/>
                        </a:moveTo>
                        <a:lnTo>
                          <a:pt x="167"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9" name="Group 124"/>
                <p:cNvGrpSpPr>
                  <a:grpSpLocks/>
                </p:cNvGrpSpPr>
                <p:nvPr/>
              </p:nvGrpSpPr>
              <p:grpSpPr bwMode="auto">
                <a:xfrm>
                  <a:off x="4148" y="7231"/>
                  <a:ext cx="167" cy="2"/>
                  <a:chOff x="4148" y="7231"/>
                  <a:chExt cx="167" cy="2"/>
                </a:xfrm>
              </p:grpSpPr>
              <p:sp>
                <p:nvSpPr>
                  <p:cNvPr id="230" name="Freeform 125"/>
                  <p:cNvSpPr>
                    <a:spLocks/>
                  </p:cNvSpPr>
                  <p:nvPr/>
                </p:nvSpPr>
                <p:spPr bwMode="auto">
                  <a:xfrm>
                    <a:off x="4148" y="7231"/>
                    <a:ext cx="167" cy="2"/>
                  </a:xfrm>
                  <a:custGeom>
                    <a:avLst/>
                    <a:gdLst>
                      <a:gd name="T0" fmla="+- 0 4148 4148"/>
                      <a:gd name="T1" fmla="*/ T0 w 167"/>
                      <a:gd name="T2" fmla="+- 0 4314 4148"/>
                      <a:gd name="T3" fmla="*/ T2 w 167"/>
                    </a:gdLst>
                    <a:ahLst/>
                    <a:cxnLst>
                      <a:cxn ang="0">
                        <a:pos x="T1" y="0"/>
                      </a:cxn>
                      <a:cxn ang="0">
                        <a:pos x="T3" y="0"/>
                      </a:cxn>
                    </a:cxnLst>
                    <a:rect l="0" t="0" r="r" b="b"/>
                    <a:pathLst>
                      <a:path w="167">
                        <a:moveTo>
                          <a:pt x="0" y="0"/>
                        </a:moveTo>
                        <a:lnTo>
                          <a:pt x="166"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0" name="Group 126"/>
                <p:cNvGrpSpPr>
                  <a:grpSpLocks/>
                </p:cNvGrpSpPr>
                <p:nvPr/>
              </p:nvGrpSpPr>
              <p:grpSpPr bwMode="auto">
                <a:xfrm>
                  <a:off x="1533" y="7231"/>
                  <a:ext cx="2275" cy="2"/>
                  <a:chOff x="1533" y="7231"/>
                  <a:chExt cx="2275" cy="2"/>
                </a:xfrm>
              </p:grpSpPr>
              <p:sp>
                <p:nvSpPr>
                  <p:cNvPr id="229" name="Freeform 127"/>
                  <p:cNvSpPr>
                    <a:spLocks/>
                  </p:cNvSpPr>
                  <p:nvPr/>
                </p:nvSpPr>
                <p:spPr bwMode="auto">
                  <a:xfrm>
                    <a:off x="1533" y="7231"/>
                    <a:ext cx="2275" cy="2"/>
                  </a:xfrm>
                  <a:custGeom>
                    <a:avLst/>
                    <a:gdLst>
                      <a:gd name="T0" fmla="+- 0 1533 1533"/>
                      <a:gd name="T1" fmla="*/ T0 w 2275"/>
                      <a:gd name="T2" fmla="+- 0 3807 1533"/>
                      <a:gd name="T3" fmla="*/ T2 w 2275"/>
                    </a:gdLst>
                    <a:ahLst/>
                    <a:cxnLst>
                      <a:cxn ang="0">
                        <a:pos x="T1" y="0"/>
                      </a:cxn>
                      <a:cxn ang="0">
                        <a:pos x="T3" y="0"/>
                      </a:cxn>
                    </a:cxnLst>
                    <a:rect l="0" t="0" r="r" b="b"/>
                    <a:pathLst>
                      <a:path w="2275">
                        <a:moveTo>
                          <a:pt x="0" y="0"/>
                        </a:moveTo>
                        <a:lnTo>
                          <a:pt x="2274"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1" name="Group 128"/>
                <p:cNvGrpSpPr>
                  <a:grpSpLocks/>
                </p:cNvGrpSpPr>
                <p:nvPr/>
              </p:nvGrpSpPr>
              <p:grpSpPr bwMode="auto">
                <a:xfrm>
                  <a:off x="1166" y="6382"/>
                  <a:ext cx="402" cy="151"/>
                  <a:chOff x="1166" y="6382"/>
                  <a:chExt cx="402" cy="151"/>
                </a:xfrm>
              </p:grpSpPr>
              <p:sp>
                <p:nvSpPr>
                  <p:cNvPr id="228" name="Freeform 129"/>
                  <p:cNvSpPr>
                    <a:spLocks/>
                  </p:cNvSpPr>
                  <p:nvPr/>
                </p:nvSpPr>
                <p:spPr bwMode="auto">
                  <a:xfrm>
                    <a:off x="1166" y="6382"/>
                    <a:ext cx="402" cy="151"/>
                  </a:xfrm>
                  <a:custGeom>
                    <a:avLst/>
                    <a:gdLst>
                      <a:gd name="T0" fmla="+- 0 1524 1166"/>
                      <a:gd name="T1" fmla="*/ T0 w 402"/>
                      <a:gd name="T2" fmla="+- 0 6382 6382"/>
                      <a:gd name="T3" fmla="*/ 6382 h 151"/>
                      <a:gd name="T4" fmla="+- 0 1209 1166"/>
                      <a:gd name="T5" fmla="*/ T4 w 402"/>
                      <a:gd name="T6" fmla="+- 0 6382 6382"/>
                      <a:gd name="T7" fmla="*/ 6382 h 151"/>
                      <a:gd name="T8" fmla="+- 0 1207 1166"/>
                      <a:gd name="T9" fmla="*/ T8 w 402"/>
                      <a:gd name="T10" fmla="+- 0 6382 6382"/>
                      <a:gd name="T11" fmla="*/ 6382 h 151"/>
                      <a:gd name="T12" fmla="+- 0 1186 1166"/>
                      <a:gd name="T13" fmla="*/ T12 w 402"/>
                      <a:gd name="T14" fmla="+- 0 6389 6382"/>
                      <a:gd name="T15" fmla="*/ 6389 h 151"/>
                      <a:gd name="T16" fmla="+- 0 1171 1166"/>
                      <a:gd name="T17" fmla="*/ T16 w 402"/>
                      <a:gd name="T18" fmla="+- 0 6404 6382"/>
                      <a:gd name="T19" fmla="*/ 6404 h 151"/>
                      <a:gd name="T20" fmla="+- 0 1166 1166"/>
                      <a:gd name="T21" fmla="*/ T20 w 402"/>
                      <a:gd name="T22" fmla="+- 0 6426 6382"/>
                      <a:gd name="T23" fmla="*/ 6426 h 151"/>
                      <a:gd name="T24" fmla="+- 0 1166 1166"/>
                      <a:gd name="T25" fmla="*/ T24 w 402"/>
                      <a:gd name="T26" fmla="+- 0 6492 6382"/>
                      <a:gd name="T27" fmla="*/ 6492 h 151"/>
                      <a:gd name="T28" fmla="+- 0 1172 1166"/>
                      <a:gd name="T29" fmla="*/ T28 w 402"/>
                      <a:gd name="T30" fmla="+- 0 6513 6382"/>
                      <a:gd name="T31" fmla="*/ 6513 h 151"/>
                      <a:gd name="T32" fmla="+- 0 1188 1166"/>
                      <a:gd name="T33" fmla="*/ T32 w 402"/>
                      <a:gd name="T34" fmla="+- 0 6528 6382"/>
                      <a:gd name="T35" fmla="*/ 6528 h 151"/>
                      <a:gd name="T36" fmla="+- 0 1209 1166"/>
                      <a:gd name="T37" fmla="*/ T36 w 402"/>
                      <a:gd name="T38" fmla="+- 0 6533 6382"/>
                      <a:gd name="T39" fmla="*/ 6533 h 151"/>
                      <a:gd name="T40" fmla="+- 0 1526 1166"/>
                      <a:gd name="T41" fmla="*/ T40 w 402"/>
                      <a:gd name="T42" fmla="+- 0 6533 6382"/>
                      <a:gd name="T43" fmla="*/ 6533 h 151"/>
                      <a:gd name="T44" fmla="+- 0 1547 1166"/>
                      <a:gd name="T45" fmla="*/ T44 w 402"/>
                      <a:gd name="T46" fmla="+- 0 6527 6382"/>
                      <a:gd name="T47" fmla="*/ 6527 h 151"/>
                      <a:gd name="T48" fmla="+- 0 1562 1166"/>
                      <a:gd name="T49" fmla="*/ T48 w 402"/>
                      <a:gd name="T50" fmla="+- 0 6511 6382"/>
                      <a:gd name="T51" fmla="*/ 6511 h 151"/>
                      <a:gd name="T52" fmla="+- 0 1568 1166"/>
                      <a:gd name="T53" fmla="*/ T52 w 402"/>
                      <a:gd name="T54" fmla="+- 0 6490 6382"/>
                      <a:gd name="T55" fmla="*/ 6490 h 151"/>
                      <a:gd name="T56" fmla="+- 0 1568 1166"/>
                      <a:gd name="T57" fmla="*/ T56 w 402"/>
                      <a:gd name="T58" fmla="+- 0 6424 6382"/>
                      <a:gd name="T59" fmla="*/ 6424 h 151"/>
                      <a:gd name="T60" fmla="+- 0 1561 1166"/>
                      <a:gd name="T61" fmla="*/ T60 w 402"/>
                      <a:gd name="T62" fmla="+- 0 6402 6382"/>
                      <a:gd name="T63" fmla="*/ 6402 h 151"/>
                      <a:gd name="T64" fmla="+- 0 1546 1166"/>
                      <a:gd name="T65" fmla="*/ T64 w 402"/>
                      <a:gd name="T66" fmla="+- 0 6388 6382"/>
                      <a:gd name="T67" fmla="*/ 6388 h 151"/>
                      <a:gd name="T68" fmla="+- 0 1524 1166"/>
                      <a:gd name="T69" fmla="*/ T68 w 402"/>
                      <a:gd name="T70" fmla="+- 0 6382 6382"/>
                      <a:gd name="T71" fmla="*/ 6382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02" h="151">
                        <a:moveTo>
                          <a:pt x="358" y="0"/>
                        </a:moveTo>
                        <a:lnTo>
                          <a:pt x="43" y="0"/>
                        </a:lnTo>
                        <a:lnTo>
                          <a:pt x="41" y="0"/>
                        </a:lnTo>
                        <a:lnTo>
                          <a:pt x="20" y="7"/>
                        </a:lnTo>
                        <a:lnTo>
                          <a:pt x="5" y="22"/>
                        </a:lnTo>
                        <a:lnTo>
                          <a:pt x="0" y="44"/>
                        </a:lnTo>
                        <a:lnTo>
                          <a:pt x="0" y="110"/>
                        </a:lnTo>
                        <a:lnTo>
                          <a:pt x="6" y="131"/>
                        </a:lnTo>
                        <a:lnTo>
                          <a:pt x="22" y="146"/>
                        </a:lnTo>
                        <a:lnTo>
                          <a:pt x="43" y="151"/>
                        </a:lnTo>
                        <a:lnTo>
                          <a:pt x="360" y="151"/>
                        </a:lnTo>
                        <a:lnTo>
                          <a:pt x="381" y="145"/>
                        </a:lnTo>
                        <a:lnTo>
                          <a:pt x="396" y="129"/>
                        </a:lnTo>
                        <a:lnTo>
                          <a:pt x="402" y="108"/>
                        </a:lnTo>
                        <a:lnTo>
                          <a:pt x="402" y="42"/>
                        </a:lnTo>
                        <a:lnTo>
                          <a:pt x="395" y="20"/>
                        </a:lnTo>
                        <a:lnTo>
                          <a:pt x="380" y="6"/>
                        </a:lnTo>
                        <a:lnTo>
                          <a:pt x="358"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2" name="Group 130"/>
                <p:cNvGrpSpPr>
                  <a:grpSpLocks/>
                </p:cNvGrpSpPr>
                <p:nvPr/>
              </p:nvGrpSpPr>
              <p:grpSpPr bwMode="auto">
                <a:xfrm>
                  <a:off x="5161" y="6454"/>
                  <a:ext cx="732" cy="2"/>
                  <a:chOff x="5161" y="6454"/>
                  <a:chExt cx="732" cy="2"/>
                </a:xfrm>
              </p:grpSpPr>
              <p:sp>
                <p:nvSpPr>
                  <p:cNvPr id="227" name="Freeform 131"/>
                  <p:cNvSpPr>
                    <a:spLocks/>
                  </p:cNvSpPr>
                  <p:nvPr/>
                </p:nvSpPr>
                <p:spPr bwMode="auto">
                  <a:xfrm>
                    <a:off x="5161" y="6454"/>
                    <a:ext cx="732" cy="2"/>
                  </a:xfrm>
                  <a:custGeom>
                    <a:avLst/>
                    <a:gdLst>
                      <a:gd name="T0" fmla="+- 0 5161 5161"/>
                      <a:gd name="T1" fmla="*/ T0 w 732"/>
                      <a:gd name="T2" fmla="+- 0 5893 5161"/>
                      <a:gd name="T3" fmla="*/ T2 w 732"/>
                    </a:gdLst>
                    <a:ahLst/>
                    <a:cxnLst>
                      <a:cxn ang="0">
                        <a:pos x="T1" y="0"/>
                      </a:cxn>
                      <a:cxn ang="0">
                        <a:pos x="T3" y="0"/>
                      </a:cxn>
                    </a:cxnLst>
                    <a:rect l="0" t="0" r="r" b="b"/>
                    <a:pathLst>
                      <a:path w="732">
                        <a:moveTo>
                          <a:pt x="0" y="0"/>
                        </a:moveTo>
                        <a:lnTo>
                          <a:pt x="732"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3" name="Group 132"/>
                <p:cNvGrpSpPr>
                  <a:grpSpLocks/>
                </p:cNvGrpSpPr>
                <p:nvPr/>
              </p:nvGrpSpPr>
              <p:grpSpPr bwMode="auto">
                <a:xfrm>
                  <a:off x="1533" y="6454"/>
                  <a:ext cx="3288" cy="2"/>
                  <a:chOff x="1533" y="6454"/>
                  <a:chExt cx="3288" cy="2"/>
                </a:xfrm>
              </p:grpSpPr>
              <p:sp>
                <p:nvSpPr>
                  <p:cNvPr id="226" name="Freeform 133"/>
                  <p:cNvSpPr>
                    <a:spLocks/>
                  </p:cNvSpPr>
                  <p:nvPr/>
                </p:nvSpPr>
                <p:spPr bwMode="auto">
                  <a:xfrm>
                    <a:off x="1533" y="6454"/>
                    <a:ext cx="3288" cy="2"/>
                  </a:xfrm>
                  <a:custGeom>
                    <a:avLst/>
                    <a:gdLst>
                      <a:gd name="T0" fmla="+- 0 1533 1533"/>
                      <a:gd name="T1" fmla="*/ T0 w 3288"/>
                      <a:gd name="T2" fmla="+- 0 4821 1533"/>
                      <a:gd name="T3" fmla="*/ T2 w 3288"/>
                    </a:gdLst>
                    <a:ahLst/>
                    <a:cxnLst>
                      <a:cxn ang="0">
                        <a:pos x="T1" y="0"/>
                      </a:cxn>
                      <a:cxn ang="0">
                        <a:pos x="T3" y="0"/>
                      </a:cxn>
                    </a:cxnLst>
                    <a:rect l="0" t="0" r="r" b="b"/>
                    <a:pathLst>
                      <a:path w="3288">
                        <a:moveTo>
                          <a:pt x="0" y="0"/>
                        </a:moveTo>
                        <a:lnTo>
                          <a:pt x="3288"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4" name="Group 134"/>
                <p:cNvGrpSpPr>
                  <a:grpSpLocks/>
                </p:cNvGrpSpPr>
                <p:nvPr/>
              </p:nvGrpSpPr>
              <p:grpSpPr bwMode="auto">
                <a:xfrm>
                  <a:off x="1166" y="5993"/>
                  <a:ext cx="402" cy="151"/>
                  <a:chOff x="1166" y="5993"/>
                  <a:chExt cx="402" cy="151"/>
                </a:xfrm>
              </p:grpSpPr>
              <p:sp>
                <p:nvSpPr>
                  <p:cNvPr id="225" name="Freeform 135"/>
                  <p:cNvSpPr>
                    <a:spLocks/>
                  </p:cNvSpPr>
                  <p:nvPr/>
                </p:nvSpPr>
                <p:spPr bwMode="auto">
                  <a:xfrm>
                    <a:off x="1166" y="5993"/>
                    <a:ext cx="402" cy="151"/>
                  </a:xfrm>
                  <a:custGeom>
                    <a:avLst/>
                    <a:gdLst>
                      <a:gd name="T0" fmla="+- 0 1524 1166"/>
                      <a:gd name="T1" fmla="*/ T0 w 402"/>
                      <a:gd name="T2" fmla="+- 0 5993 5993"/>
                      <a:gd name="T3" fmla="*/ 5993 h 151"/>
                      <a:gd name="T4" fmla="+- 0 1209 1166"/>
                      <a:gd name="T5" fmla="*/ T4 w 402"/>
                      <a:gd name="T6" fmla="+- 0 5993 5993"/>
                      <a:gd name="T7" fmla="*/ 5993 h 151"/>
                      <a:gd name="T8" fmla="+- 0 1207 1166"/>
                      <a:gd name="T9" fmla="*/ T8 w 402"/>
                      <a:gd name="T10" fmla="+- 0 5993 5993"/>
                      <a:gd name="T11" fmla="*/ 5993 h 151"/>
                      <a:gd name="T12" fmla="+- 0 1186 1166"/>
                      <a:gd name="T13" fmla="*/ T12 w 402"/>
                      <a:gd name="T14" fmla="+- 0 6000 5993"/>
                      <a:gd name="T15" fmla="*/ 6000 h 151"/>
                      <a:gd name="T16" fmla="+- 0 1171 1166"/>
                      <a:gd name="T17" fmla="*/ T16 w 402"/>
                      <a:gd name="T18" fmla="+- 0 6015 5993"/>
                      <a:gd name="T19" fmla="*/ 6015 h 151"/>
                      <a:gd name="T20" fmla="+- 0 1166 1166"/>
                      <a:gd name="T21" fmla="*/ T20 w 402"/>
                      <a:gd name="T22" fmla="+- 0 6037 5993"/>
                      <a:gd name="T23" fmla="*/ 6037 h 151"/>
                      <a:gd name="T24" fmla="+- 0 1166 1166"/>
                      <a:gd name="T25" fmla="*/ T24 w 402"/>
                      <a:gd name="T26" fmla="+- 0 6103 5993"/>
                      <a:gd name="T27" fmla="*/ 6103 h 151"/>
                      <a:gd name="T28" fmla="+- 0 1172 1166"/>
                      <a:gd name="T29" fmla="*/ T28 w 402"/>
                      <a:gd name="T30" fmla="+- 0 6124 5993"/>
                      <a:gd name="T31" fmla="*/ 6124 h 151"/>
                      <a:gd name="T32" fmla="+- 0 1188 1166"/>
                      <a:gd name="T33" fmla="*/ T32 w 402"/>
                      <a:gd name="T34" fmla="+- 0 6139 5993"/>
                      <a:gd name="T35" fmla="*/ 6139 h 151"/>
                      <a:gd name="T36" fmla="+- 0 1209 1166"/>
                      <a:gd name="T37" fmla="*/ T36 w 402"/>
                      <a:gd name="T38" fmla="+- 0 6145 5993"/>
                      <a:gd name="T39" fmla="*/ 6145 h 151"/>
                      <a:gd name="T40" fmla="+- 0 1526 1166"/>
                      <a:gd name="T41" fmla="*/ T40 w 402"/>
                      <a:gd name="T42" fmla="+- 0 6145 5993"/>
                      <a:gd name="T43" fmla="*/ 6145 h 151"/>
                      <a:gd name="T44" fmla="+- 0 1547 1166"/>
                      <a:gd name="T45" fmla="*/ T44 w 402"/>
                      <a:gd name="T46" fmla="+- 0 6138 5993"/>
                      <a:gd name="T47" fmla="*/ 6138 h 151"/>
                      <a:gd name="T48" fmla="+- 0 1562 1166"/>
                      <a:gd name="T49" fmla="*/ T48 w 402"/>
                      <a:gd name="T50" fmla="+- 0 6122 5993"/>
                      <a:gd name="T51" fmla="*/ 6122 h 151"/>
                      <a:gd name="T52" fmla="+- 0 1568 1166"/>
                      <a:gd name="T53" fmla="*/ T52 w 402"/>
                      <a:gd name="T54" fmla="+- 0 6101 5993"/>
                      <a:gd name="T55" fmla="*/ 6101 h 151"/>
                      <a:gd name="T56" fmla="+- 0 1568 1166"/>
                      <a:gd name="T57" fmla="*/ T56 w 402"/>
                      <a:gd name="T58" fmla="+- 0 6035 5993"/>
                      <a:gd name="T59" fmla="*/ 6035 h 151"/>
                      <a:gd name="T60" fmla="+- 0 1561 1166"/>
                      <a:gd name="T61" fmla="*/ T60 w 402"/>
                      <a:gd name="T62" fmla="+- 0 6014 5993"/>
                      <a:gd name="T63" fmla="*/ 6014 h 151"/>
                      <a:gd name="T64" fmla="+- 0 1546 1166"/>
                      <a:gd name="T65" fmla="*/ T64 w 402"/>
                      <a:gd name="T66" fmla="+- 0 5999 5993"/>
                      <a:gd name="T67" fmla="*/ 5999 h 151"/>
                      <a:gd name="T68" fmla="+- 0 1524 1166"/>
                      <a:gd name="T69" fmla="*/ T68 w 402"/>
                      <a:gd name="T70" fmla="+- 0 5993 5993"/>
                      <a:gd name="T71" fmla="*/ 5993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02" h="151">
                        <a:moveTo>
                          <a:pt x="358" y="0"/>
                        </a:moveTo>
                        <a:lnTo>
                          <a:pt x="43" y="0"/>
                        </a:lnTo>
                        <a:lnTo>
                          <a:pt x="41" y="0"/>
                        </a:lnTo>
                        <a:lnTo>
                          <a:pt x="20" y="7"/>
                        </a:lnTo>
                        <a:lnTo>
                          <a:pt x="5" y="22"/>
                        </a:lnTo>
                        <a:lnTo>
                          <a:pt x="0" y="44"/>
                        </a:lnTo>
                        <a:lnTo>
                          <a:pt x="0" y="110"/>
                        </a:lnTo>
                        <a:lnTo>
                          <a:pt x="6" y="131"/>
                        </a:lnTo>
                        <a:lnTo>
                          <a:pt x="22" y="146"/>
                        </a:lnTo>
                        <a:lnTo>
                          <a:pt x="43" y="152"/>
                        </a:lnTo>
                        <a:lnTo>
                          <a:pt x="360" y="152"/>
                        </a:lnTo>
                        <a:lnTo>
                          <a:pt x="381" y="145"/>
                        </a:lnTo>
                        <a:lnTo>
                          <a:pt x="396" y="129"/>
                        </a:lnTo>
                        <a:lnTo>
                          <a:pt x="402" y="108"/>
                        </a:lnTo>
                        <a:lnTo>
                          <a:pt x="402" y="42"/>
                        </a:lnTo>
                        <a:lnTo>
                          <a:pt x="395" y="21"/>
                        </a:lnTo>
                        <a:lnTo>
                          <a:pt x="380" y="6"/>
                        </a:lnTo>
                        <a:lnTo>
                          <a:pt x="358"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5" name="Group 136"/>
                <p:cNvGrpSpPr>
                  <a:grpSpLocks/>
                </p:cNvGrpSpPr>
                <p:nvPr/>
              </p:nvGrpSpPr>
              <p:grpSpPr bwMode="auto">
                <a:xfrm>
                  <a:off x="1533" y="6065"/>
                  <a:ext cx="4360" cy="2"/>
                  <a:chOff x="1533" y="6065"/>
                  <a:chExt cx="4360" cy="2"/>
                </a:xfrm>
              </p:grpSpPr>
              <p:sp>
                <p:nvSpPr>
                  <p:cNvPr id="224" name="Freeform 137"/>
                  <p:cNvSpPr>
                    <a:spLocks/>
                  </p:cNvSpPr>
                  <p:nvPr/>
                </p:nvSpPr>
                <p:spPr bwMode="auto">
                  <a:xfrm>
                    <a:off x="1533" y="6065"/>
                    <a:ext cx="4360" cy="2"/>
                  </a:xfrm>
                  <a:custGeom>
                    <a:avLst/>
                    <a:gdLst>
                      <a:gd name="T0" fmla="+- 0 5893 1533"/>
                      <a:gd name="T1" fmla="*/ T0 w 4360"/>
                      <a:gd name="T2" fmla="+- 0 1533 1533"/>
                      <a:gd name="T3" fmla="*/ T2 w 4360"/>
                    </a:gdLst>
                    <a:ahLst/>
                    <a:cxnLst>
                      <a:cxn ang="0">
                        <a:pos x="T1" y="0"/>
                      </a:cxn>
                      <a:cxn ang="0">
                        <a:pos x="T3" y="0"/>
                      </a:cxn>
                    </a:cxnLst>
                    <a:rect l="0" t="0" r="r" b="b"/>
                    <a:pathLst>
                      <a:path w="4360">
                        <a:moveTo>
                          <a:pt x="4360" y="0"/>
                        </a:moveTo>
                        <a:lnTo>
                          <a:pt x="0"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6" name="Group 138"/>
                <p:cNvGrpSpPr>
                  <a:grpSpLocks/>
                </p:cNvGrpSpPr>
                <p:nvPr/>
              </p:nvGrpSpPr>
              <p:grpSpPr bwMode="auto">
                <a:xfrm>
                  <a:off x="1166" y="6771"/>
                  <a:ext cx="402" cy="151"/>
                  <a:chOff x="1166" y="6771"/>
                  <a:chExt cx="402" cy="151"/>
                </a:xfrm>
              </p:grpSpPr>
              <p:sp>
                <p:nvSpPr>
                  <p:cNvPr id="223" name="Freeform 139"/>
                  <p:cNvSpPr>
                    <a:spLocks/>
                  </p:cNvSpPr>
                  <p:nvPr/>
                </p:nvSpPr>
                <p:spPr bwMode="auto">
                  <a:xfrm>
                    <a:off x="1166" y="6771"/>
                    <a:ext cx="402" cy="151"/>
                  </a:xfrm>
                  <a:custGeom>
                    <a:avLst/>
                    <a:gdLst>
                      <a:gd name="T0" fmla="+- 0 1524 1166"/>
                      <a:gd name="T1" fmla="*/ T0 w 402"/>
                      <a:gd name="T2" fmla="+- 0 6771 6771"/>
                      <a:gd name="T3" fmla="*/ 6771 h 151"/>
                      <a:gd name="T4" fmla="+- 0 1209 1166"/>
                      <a:gd name="T5" fmla="*/ T4 w 402"/>
                      <a:gd name="T6" fmla="+- 0 6771 6771"/>
                      <a:gd name="T7" fmla="*/ 6771 h 151"/>
                      <a:gd name="T8" fmla="+- 0 1207 1166"/>
                      <a:gd name="T9" fmla="*/ T8 w 402"/>
                      <a:gd name="T10" fmla="+- 0 6771 6771"/>
                      <a:gd name="T11" fmla="*/ 6771 h 151"/>
                      <a:gd name="T12" fmla="+- 0 1186 1166"/>
                      <a:gd name="T13" fmla="*/ T12 w 402"/>
                      <a:gd name="T14" fmla="+- 0 6777 6771"/>
                      <a:gd name="T15" fmla="*/ 6777 h 151"/>
                      <a:gd name="T16" fmla="+- 0 1171 1166"/>
                      <a:gd name="T17" fmla="*/ T16 w 402"/>
                      <a:gd name="T18" fmla="+- 0 6793 6771"/>
                      <a:gd name="T19" fmla="*/ 6793 h 151"/>
                      <a:gd name="T20" fmla="+- 0 1166 1166"/>
                      <a:gd name="T21" fmla="*/ T20 w 402"/>
                      <a:gd name="T22" fmla="+- 0 6814 6771"/>
                      <a:gd name="T23" fmla="*/ 6814 h 151"/>
                      <a:gd name="T24" fmla="+- 0 1166 1166"/>
                      <a:gd name="T25" fmla="*/ T24 w 402"/>
                      <a:gd name="T26" fmla="+- 0 6881 6771"/>
                      <a:gd name="T27" fmla="*/ 6881 h 151"/>
                      <a:gd name="T28" fmla="+- 0 1172 1166"/>
                      <a:gd name="T29" fmla="*/ T28 w 402"/>
                      <a:gd name="T30" fmla="+- 0 6902 6771"/>
                      <a:gd name="T31" fmla="*/ 6902 h 151"/>
                      <a:gd name="T32" fmla="+- 0 1188 1166"/>
                      <a:gd name="T33" fmla="*/ T32 w 402"/>
                      <a:gd name="T34" fmla="+- 0 6917 6771"/>
                      <a:gd name="T35" fmla="*/ 6917 h 151"/>
                      <a:gd name="T36" fmla="+- 0 1209 1166"/>
                      <a:gd name="T37" fmla="*/ T36 w 402"/>
                      <a:gd name="T38" fmla="+- 0 6922 6771"/>
                      <a:gd name="T39" fmla="*/ 6922 h 151"/>
                      <a:gd name="T40" fmla="+- 0 1526 1166"/>
                      <a:gd name="T41" fmla="*/ T40 w 402"/>
                      <a:gd name="T42" fmla="+- 0 6922 6771"/>
                      <a:gd name="T43" fmla="*/ 6922 h 151"/>
                      <a:gd name="T44" fmla="+- 0 1547 1166"/>
                      <a:gd name="T45" fmla="*/ T44 w 402"/>
                      <a:gd name="T46" fmla="+- 0 6916 6771"/>
                      <a:gd name="T47" fmla="*/ 6916 h 151"/>
                      <a:gd name="T48" fmla="+- 0 1562 1166"/>
                      <a:gd name="T49" fmla="*/ T48 w 402"/>
                      <a:gd name="T50" fmla="+- 0 6900 6771"/>
                      <a:gd name="T51" fmla="*/ 6900 h 151"/>
                      <a:gd name="T52" fmla="+- 0 1568 1166"/>
                      <a:gd name="T53" fmla="*/ T52 w 402"/>
                      <a:gd name="T54" fmla="+- 0 6879 6771"/>
                      <a:gd name="T55" fmla="*/ 6879 h 151"/>
                      <a:gd name="T56" fmla="+- 0 1568 1166"/>
                      <a:gd name="T57" fmla="*/ T56 w 402"/>
                      <a:gd name="T58" fmla="+- 0 6812 6771"/>
                      <a:gd name="T59" fmla="*/ 6812 h 151"/>
                      <a:gd name="T60" fmla="+- 0 1561 1166"/>
                      <a:gd name="T61" fmla="*/ T60 w 402"/>
                      <a:gd name="T62" fmla="+- 0 6791 6771"/>
                      <a:gd name="T63" fmla="*/ 6791 h 151"/>
                      <a:gd name="T64" fmla="+- 0 1546 1166"/>
                      <a:gd name="T65" fmla="*/ T64 w 402"/>
                      <a:gd name="T66" fmla="+- 0 6776 6771"/>
                      <a:gd name="T67" fmla="*/ 6776 h 151"/>
                      <a:gd name="T68" fmla="+- 0 1524 1166"/>
                      <a:gd name="T69" fmla="*/ T68 w 402"/>
                      <a:gd name="T70" fmla="+- 0 6771 6771"/>
                      <a:gd name="T71" fmla="*/ 6771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02" h="151">
                        <a:moveTo>
                          <a:pt x="358" y="0"/>
                        </a:moveTo>
                        <a:lnTo>
                          <a:pt x="43" y="0"/>
                        </a:lnTo>
                        <a:lnTo>
                          <a:pt x="41" y="0"/>
                        </a:lnTo>
                        <a:lnTo>
                          <a:pt x="20" y="6"/>
                        </a:lnTo>
                        <a:lnTo>
                          <a:pt x="5" y="22"/>
                        </a:lnTo>
                        <a:lnTo>
                          <a:pt x="0" y="43"/>
                        </a:lnTo>
                        <a:lnTo>
                          <a:pt x="0" y="110"/>
                        </a:lnTo>
                        <a:lnTo>
                          <a:pt x="6" y="131"/>
                        </a:lnTo>
                        <a:lnTo>
                          <a:pt x="22" y="146"/>
                        </a:lnTo>
                        <a:lnTo>
                          <a:pt x="43" y="151"/>
                        </a:lnTo>
                        <a:lnTo>
                          <a:pt x="360" y="151"/>
                        </a:lnTo>
                        <a:lnTo>
                          <a:pt x="381" y="145"/>
                        </a:lnTo>
                        <a:lnTo>
                          <a:pt x="396" y="129"/>
                        </a:lnTo>
                        <a:lnTo>
                          <a:pt x="402" y="108"/>
                        </a:lnTo>
                        <a:lnTo>
                          <a:pt x="402" y="41"/>
                        </a:lnTo>
                        <a:lnTo>
                          <a:pt x="395" y="20"/>
                        </a:lnTo>
                        <a:lnTo>
                          <a:pt x="380" y="5"/>
                        </a:lnTo>
                        <a:lnTo>
                          <a:pt x="358"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7" name="Group 140"/>
                <p:cNvGrpSpPr>
                  <a:grpSpLocks/>
                </p:cNvGrpSpPr>
                <p:nvPr/>
              </p:nvGrpSpPr>
              <p:grpSpPr bwMode="auto">
                <a:xfrm>
                  <a:off x="5161" y="6842"/>
                  <a:ext cx="732" cy="2"/>
                  <a:chOff x="5161" y="6842"/>
                  <a:chExt cx="732" cy="2"/>
                </a:xfrm>
              </p:grpSpPr>
              <p:sp>
                <p:nvSpPr>
                  <p:cNvPr id="222" name="Freeform 141"/>
                  <p:cNvSpPr>
                    <a:spLocks/>
                  </p:cNvSpPr>
                  <p:nvPr/>
                </p:nvSpPr>
                <p:spPr bwMode="auto">
                  <a:xfrm>
                    <a:off x="5161" y="6842"/>
                    <a:ext cx="732" cy="2"/>
                  </a:xfrm>
                  <a:custGeom>
                    <a:avLst/>
                    <a:gdLst>
                      <a:gd name="T0" fmla="+- 0 5161 5161"/>
                      <a:gd name="T1" fmla="*/ T0 w 732"/>
                      <a:gd name="T2" fmla="+- 0 5893 5161"/>
                      <a:gd name="T3" fmla="*/ T2 w 732"/>
                    </a:gdLst>
                    <a:ahLst/>
                    <a:cxnLst>
                      <a:cxn ang="0">
                        <a:pos x="T1" y="0"/>
                      </a:cxn>
                      <a:cxn ang="0">
                        <a:pos x="T3" y="0"/>
                      </a:cxn>
                    </a:cxnLst>
                    <a:rect l="0" t="0" r="r" b="b"/>
                    <a:pathLst>
                      <a:path w="732">
                        <a:moveTo>
                          <a:pt x="0" y="0"/>
                        </a:moveTo>
                        <a:lnTo>
                          <a:pt x="732"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8" name="Group 142"/>
                <p:cNvGrpSpPr>
                  <a:grpSpLocks/>
                </p:cNvGrpSpPr>
                <p:nvPr/>
              </p:nvGrpSpPr>
              <p:grpSpPr bwMode="auto">
                <a:xfrm>
                  <a:off x="1533" y="6842"/>
                  <a:ext cx="3288" cy="2"/>
                  <a:chOff x="1533" y="6842"/>
                  <a:chExt cx="3288" cy="2"/>
                </a:xfrm>
              </p:grpSpPr>
              <p:sp>
                <p:nvSpPr>
                  <p:cNvPr id="221" name="Freeform 143"/>
                  <p:cNvSpPr>
                    <a:spLocks/>
                  </p:cNvSpPr>
                  <p:nvPr/>
                </p:nvSpPr>
                <p:spPr bwMode="auto">
                  <a:xfrm>
                    <a:off x="1533" y="6842"/>
                    <a:ext cx="3288" cy="2"/>
                  </a:xfrm>
                  <a:custGeom>
                    <a:avLst/>
                    <a:gdLst>
                      <a:gd name="T0" fmla="+- 0 1533 1533"/>
                      <a:gd name="T1" fmla="*/ T0 w 3288"/>
                      <a:gd name="T2" fmla="+- 0 4821 1533"/>
                      <a:gd name="T3" fmla="*/ T2 w 3288"/>
                    </a:gdLst>
                    <a:ahLst/>
                    <a:cxnLst>
                      <a:cxn ang="0">
                        <a:pos x="T1" y="0"/>
                      </a:cxn>
                      <a:cxn ang="0">
                        <a:pos x="T3" y="0"/>
                      </a:cxn>
                    </a:cxnLst>
                    <a:rect l="0" t="0" r="r" b="b"/>
                    <a:pathLst>
                      <a:path w="3288">
                        <a:moveTo>
                          <a:pt x="0" y="0"/>
                        </a:moveTo>
                        <a:lnTo>
                          <a:pt x="3288"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9" name="Group 144"/>
                <p:cNvGrpSpPr>
                  <a:grpSpLocks/>
                </p:cNvGrpSpPr>
                <p:nvPr/>
              </p:nvGrpSpPr>
              <p:grpSpPr bwMode="auto">
                <a:xfrm>
                  <a:off x="1166" y="7548"/>
                  <a:ext cx="402" cy="151"/>
                  <a:chOff x="1166" y="7548"/>
                  <a:chExt cx="402" cy="151"/>
                </a:xfrm>
              </p:grpSpPr>
              <p:sp>
                <p:nvSpPr>
                  <p:cNvPr id="220" name="Freeform 145"/>
                  <p:cNvSpPr>
                    <a:spLocks/>
                  </p:cNvSpPr>
                  <p:nvPr/>
                </p:nvSpPr>
                <p:spPr bwMode="auto">
                  <a:xfrm>
                    <a:off x="1166" y="7548"/>
                    <a:ext cx="402" cy="151"/>
                  </a:xfrm>
                  <a:custGeom>
                    <a:avLst/>
                    <a:gdLst>
                      <a:gd name="T0" fmla="+- 0 1524 1166"/>
                      <a:gd name="T1" fmla="*/ T0 w 402"/>
                      <a:gd name="T2" fmla="+- 0 7548 7548"/>
                      <a:gd name="T3" fmla="*/ 7548 h 151"/>
                      <a:gd name="T4" fmla="+- 0 1209 1166"/>
                      <a:gd name="T5" fmla="*/ T4 w 402"/>
                      <a:gd name="T6" fmla="+- 0 7548 7548"/>
                      <a:gd name="T7" fmla="*/ 7548 h 151"/>
                      <a:gd name="T8" fmla="+- 0 1207 1166"/>
                      <a:gd name="T9" fmla="*/ T8 w 402"/>
                      <a:gd name="T10" fmla="+- 0 7548 7548"/>
                      <a:gd name="T11" fmla="*/ 7548 h 151"/>
                      <a:gd name="T12" fmla="+- 0 1186 1166"/>
                      <a:gd name="T13" fmla="*/ T12 w 402"/>
                      <a:gd name="T14" fmla="+- 0 7555 7548"/>
                      <a:gd name="T15" fmla="*/ 7555 h 151"/>
                      <a:gd name="T16" fmla="+- 0 1171 1166"/>
                      <a:gd name="T17" fmla="*/ T16 w 402"/>
                      <a:gd name="T18" fmla="+- 0 7570 7548"/>
                      <a:gd name="T19" fmla="*/ 7570 h 151"/>
                      <a:gd name="T20" fmla="+- 0 1166 1166"/>
                      <a:gd name="T21" fmla="*/ T20 w 402"/>
                      <a:gd name="T22" fmla="+- 0 7592 7548"/>
                      <a:gd name="T23" fmla="*/ 7592 h 151"/>
                      <a:gd name="T24" fmla="+- 0 1166 1166"/>
                      <a:gd name="T25" fmla="*/ T24 w 402"/>
                      <a:gd name="T26" fmla="+- 0 7658 7548"/>
                      <a:gd name="T27" fmla="*/ 7658 h 151"/>
                      <a:gd name="T28" fmla="+- 0 1172 1166"/>
                      <a:gd name="T29" fmla="*/ T28 w 402"/>
                      <a:gd name="T30" fmla="+- 0 7679 7548"/>
                      <a:gd name="T31" fmla="*/ 7679 h 151"/>
                      <a:gd name="T32" fmla="+- 0 1188 1166"/>
                      <a:gd name="T33" fmla="*/ T32 w 402"/>
                      <a:gd name="T34" fmla="+- 0 7694 7548"/>
                      <a:gd name="T35" fmla="*/ 7694 h 151"/>
                      <a:gd name="T36" fmla="+- 0 1209 1166"/>
                      <a:gd name="T37" fmla="*/ T36 w 402"/>
                      <a:gd name="T38" fmla="+- 0 7700 7548"/>
                      <a:gd name="T39" fmla="*/ 7700 h 151"/>
                      <a:gd name="T40" fmla="+- 0 1526 1166"/>
                      <a:gd name="T41" fmla="*/ T40 w 402"/>
                      <a:gd name="T42" fmla="+- 0 7700 7548"/>
                      <a:gd name="T43" fmla="*/ 7700 h 151"/>
                      <a:gd name="T44" fmla="+- 0 1547 1166"/>
                      <a:gd name="T45" fmla="*/ T44 w 402"/>
                      <a:gd name="T46" fmla="+- 0 7693 7548"/>
                      <a:gd name="T47" fmla="*/ 7693 h 151"/>
                      <a:gd name="T48" fmla="+- 0 1562 1166"/>
                      <a:gd name="T49" fmla="*/ T48 w 402"/>
                      <a:gd name="T50" fmla="+- 0 7678 7548"/>
                      <a:gd name="T51" fmla="*/ 7678 h 151"/>
                      <a:gd name="T52" fmla="+- 0 1568 1166"/>
                      <a:gd name="T53" fmla="*/ T52 w 402"/>
                      <a:gd name="T54" fmla="+- 0 7656 7548"/>
                      <a:gd name="T55" fmla="*/ 7656 h 151"/>
                      <a:gd name="T56" fmla="+- 0 1568 1166"/>
                      <a:gd name="T57" fmla="*/ T56 w 402"/>
                      <a:gd name="T58" fmla="+- 0 7590 7548"/>
                      <a:gd name="T59" fmla="*/ 7590 h 151"/>
                      <a:gd name="T60" fmla="+- 0 1561 1166"/>
                      <a:gd name="T61" fmla="*/ T60 w 402"/>
                      <a:gd name="T62" fmla="+- 0 7569 7548"/>
                      <a:gd name="T63" fmla="*/ 7569 h 151"/>
                      <a:gd name="T64" fmla="+- 0 1546 1166"/>
                      <a:gd name="T65" fmla="*/ T64 w 402"/>
                      <a:gd name="T66" fmla="+- 0 7554 7548"/>
                      <a:gd name="T67" fmla="*/ 7554 h 151"/>
                      <a:gd name="T68" fmla="+- 0 1524 1166"/>
                      <a:gd name="T69" fmla="*/ T68 w 402"/>
                      <a:gd name="T70" fmla="+- 0 7548 7548"/>
                      <a:gd name="T71" fmla="*/ 7548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02" h="151">
                        <a:moveTo>
                          <a:pt x="358" y="0"/>
                        </a:moveTo>
                        <a:lnTo>
                          <a:pt x="43" y="0"/>
                        </a:lnTo>
                        <a:lnTo>
                          <a:pt x="41" y="0"/>
                        </a:lnTo>
                        <a:lnTo>
                          <a:pt x="20" y="7"/>
                        </a:lnTo>
                        <a:lnTo>
                          <a:pt x="5" y="22"/>
                        </a:lnTo>
                        <a:lnTo>
                          <a:pt x="0" y="44"/>
                        </a:lnTo>
                        <a:lnTo>
                          <a:pt x="0" y="110"/>
                        </a:lnTo>
                        <a:lnTo>
                          <a:pt x="6" y="131"/>
                        </a:lnTo>
                        <a:lnTo>
                          <a:pt x="22" y="146"/>
                        </a:lnTo>
                        <a:lnTo>
                          <a:pt x="43" y="152"/>
                        </a:lnTo>
                        <a:lnTo>
                          <a:pt x="360" y="152"/>
                        </a:lnTo>
                        <a:lnTo>
                          <a:pt x="381" y="145"/>
                        </a:lnTo>
                        <a:lnTo>
                          <a:pt x="396" y="130"/>
                        </a:lnTo>
                        <a:lnTo>
                          <a:pt x="402" y="108"/>
                        </a:lnTo>
                        <a:lnTo>
                          <a:pt x="402" y="42"/>
                        </a:lnTo>
                        <a:lnTo>
                          <a:pt x="395" y="21"/>
                        </a:lnTo>
                        <a:lnTo>
                          <a:pt x="380" y="6"/>
                        </a:lnTo>
                        <a:lnTo>
                          <a:pt x="358"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0" name="Group 146"/>
                <p:cNvGrpSpPr>
                  <a:grpSpLocks/>
                </p:cNvGrpSpPr>
                <p:nvPr/>
              </p:nvGrpSpPr>
              <p:grpSpPr bwMode="auto">
                <a:xfrm>
                  <a:off x="5668" y="7620"/>
                  <a:ext cx="225" cy="2"/>
                  <a:chOff x="5668" y="7620"/>
                  <a:chExt cx="225" cy="2"/>
                </a:xfrm>
              </p:grpSpPr>
              <p:sp>
                <p:nvSpPr>
                  <p:cNvPr id="219" name="Freeform 147"/>
                  <p:cNvSpPr>
                    <a:spLocks/>
                  </p:cNvSpPr>
                  <p:nvPr/>
                </p:nvSpPr>
                <p:spPr bwMode="auto">
                  <a:xfrm>
                    <a:off x="5668" y="7620"/>
                    <a:ext cx="225" cy="2"/>
                  </a:xfrm>
                  <a:custGeom>
                    <a:avLst/>
                    <a:gdLst>
                      <a:gd name="T0" fmla="+- 0 5668 5668"/>
                      <a:gd name="T1" fmla="*/ T0 w 225"/>
                      <a:gd name="T2" fmla="+- 0 5893 5668"/>
                      <a:gd name="T3" fmla="*/ T2 w 225"/>
                    </a:gdLst>
                    <a:ahLst/>
                    <a:cxnLst>
                      <a:cxn ang="0">
                        <a:pos x="T1" y="0"/>
                      </a:cxn>
                      <a:cxn ang="0">
                        <a:pos x="T3" y="0"/>
                      </a:cxn>
                    </a:cxnLst>
                    <a:rect l="0" t="0" r="r" b="b"/>
                    <a:pathLst>
                      <a:path w="225">
                        <a:moveTo>
                          <a:pt x="0" y="0"/>
                        </a:moveTo>
                        <a:lnTo>
                          <a:pt x="225"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1" name="Group 148"/>
                <p:cNvGrpSpPr>
                  <a:grpSpLocks/>
                </p:cNvGrpSpPr>
                <p:nvPr/>
              </p:nvGrpSpPr>
              <p:grpSpPr bwMode="auto">
                <a:xfrm>
                  <a:off x="5161" y="7620"/>
                  <a:ext cx="167" cy="2"/>
                  <a:chOff x="5161" y="7620"/>
                  <a:chExt cx="167" cy="2"/>
                </a:xfrm>
              </p:grpSpPr>
              <p:sp>
                <p:nvSpPr>
                  <p:cNvPr id="218" name="Freeform 149"/>
                  <p:cNvSpPr>
                    <a:spLocks/>
                  </p:cNvSpPr>
                  <p:nvPr/>
                </p:nvSpPr>
                <p:spPr bwMode="auto">
                  <a:xfrm>
                    <a:off x="5161" y="7620"/>
                    <a:ext cx="167" cy="2"/>
                  </a:xfrm>
                  <a:custGeom>
                    <a:avLst/>
                    <a:gdLst>
                      <a:gd name="T0" fmla="+- 0 5161 5161"/>
                      <a:gd name="T1" fmla="*/ T0 w 167"/>
                      <a:gd name="T2" fmla="+- 0 5328 5161"/>
                      <a:gd name="T3" fmla="*/ T2 w 167"/>
                    </a:gdLst>
                    <a:ahLst/>
                    <a:cxnLst>
                      <a:cxn ang="0">
                        <a:pos x="T1" y="0"/>
                      </a:cxn>
                      <a:cxn ang="0">
                        <a:pos x="T3" y="0"/>
                      </a:cxn>
                    </a:cxnLst>
                    <a:rect l="0" t="0" r="r" b="b"/>
                    <a:pathLst>
                      <a:path w="167">
                        <a:moveTo>
                          <a:pt x="0" y="0"/>
                        </a:moveTo>
                        <a:lnTo>
                          <a:pt x="167"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2" name="Group 150"/>
                <p:cNvGrpSpPr>
                  <a:grpSpLocks/>
                </p:cNvGrpSpPr>
                <p:nvPr/>
              </p:nvGrpSpPr>
              <p:grpSpPr bwMode="auto">
                <a:xfrm>
                  <a:off x="4654" y="7620"/>
                  <a:ext cx="167" cy="2"/>
                  <a:chOff x="4654" y="7620"/>
                  <a:chExt cx="167" cy="2"/>
                </a:xfrm>
              </p:grpSpPr>
              <p:sp>
                <p:nvSpPr>
                  <p:cNvPr id="217" name="Freeform 151"/>
                  <p:cNvSpPr>
                    <a:spLocks/>
                  </p:cNvSpPr>
                  <p:nvPr/>
                </p:nvSpPr>
                <p:spPr bwMode="auto">
                  <a:xfrm>
                    <a:off x="4654" y="7620"/>
                    <a:ext cx="167" cy="2"/>
                  </a:xfrm>
                  <a:custGeom>
                    <a:avLst/>
                    <a:gdLst>
                      <a:gd name="T0" fmla="+- 0 4654 4654"/>
                      <a:gd name="T1" fmla="*/ T0 w 167"/>
                      <a:gd name="T2" fmla="+- 0 4821 4654"/>
                      <a:gd name="T3" fmla="*/ T2 w 167"/>
                    </a:gdLst>
                    <a:ahLst/>
                    <a:cxnLst>
                      <a:cxn ang="0">
                        <a:pos x="T1" y="0"/>
                      </a:cxn>
                      <a:cxn ang="0">
                        <a:pos x="T3" y="0"/>
                      </a:cxn>
                    </a:cxnLst>
                    <a:rect l="0" t="0" r="r" b="b"/>
                    <a:pathLst>
                      <a:path w="167">
                        <a:moveTo>
                          <a:pt x="0" y="0"/>
                        </a:moveTo>
                        <a:lnTo>
                          <a:pt x="167"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3" name="Group 152"/>
                <p:cNvGrpSpPr>
                  <a:grpSpLocks/>
                </p:cNvGrpSpPr>
                <p:nvPr/>
              </p:nvGrpSpPr>
              <p:grpSpPr bwMode="auto">
                <a:xfrm>
                  <a:off x="4148" y="7620"/>
                  <a:ext cx="167" cy="2"/>
                  <a:chOff x="4148" y="7620"/>
                  <a:chExt cx="167" cy="2"/>
                </a:xfrm>
              </p:grpSpPr>
              <p:sp>
                <p:nvSpPr>
                  <p:cNvPr id="216" name="Freeform 153"/>
                  <p:cNvSpPr>
                    <a:spLocks/>
                  </p:cNvSpPr>
                  <p:nvPr/>
                </p:nvSpPr>
                <p:spPr bwMode="auto">
                  <a:xfrm>
                    <a:off x="4148" y="7620"/>
                    <a:ext cx="167" cy="2"/>
                  </a:xfrm>
                  <a:custGeom>
                    <a:avLst/>
                    <a:gdLst>
                      <a:gd name="T0" fmla="+- 0 4148 4148"/>
                      <a:gd name="T1" fmla="*/ T0 w 167"/>
                      <a:gd name="T2" fmla="+- 0 4314 4148"/>
                      <a:gd name="T3" fmla="*/ T2 w 167"/>
                    </a:gdLst>
                    <a:ahLst/>
                    <a:cxnLst>
                      <a:cxn ang="0">
                        <a:pos x="T1" y="0"/>
                      </a:cxn>
                      <a:cxn ang="0">
                        <a:pos x="T3" y="0"/>
                      </a:cxn>
                    </a:cxnLst>
                    <a:rect l="0" t="0" r="r" b="b"/>
                    <a:pathLst>
                      <a:path w="167">
                        <a:moveTo>
                          <a:pt x="0" y="0"/>
                        </a:moveTo>
                        <a:lnTo>
                          <a:pt x="166"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4" name="Group 154"/>
                <p:cNvGrpSpPr>
                  <a:grpSpLocks/>
                </p:cNvGrpSpPr>
                <p:nvPr/>
              </p:nvGrpSpPr>
              <p:grpSpPr bwMode="auto">
                <a:xfrm>
                  <a:off x="1533" y="7620"/>
                  <a:ext cx="2275" cy="2"/>
                  <a:chOff x="1533" y="7620"/>
                  <a:chExt cx="2275" cy="2"/>
                </a:xfrm>
              </p:grpSpPr>
              <p:sp>
                <p:nvSpPr>
                  <p:cNvPr id="215" name="Freeform 155"/>
                  <p:cNvSpPr>
                    <a:spLocks/>
                  </p:cNvSpPr>
                  <p:nvPr/>
                </p:nvSpPr>
                <p:spPr bwMode="auto">
                  <a:xfrm>
                    <a:off x="1533" y="7620"/>
                    <a:ext cx="2275" cy="2"/>
                  </a:xfrm>
                  <a:custGeom>
                    <a:avLst/>
                    <a:gdLst>
                      <a:gd name="T0" fmla="+- 0 1533 1533"/>
                      <a:gd name="T1" fmla="*/ T0 w 2275"/>
                      <a:gd name="T2" fmla="+- 0 3807 1533"/>
                      <a:gd name="T3" fmla="*/ T2 w 2275"/>
                    </a:gdLst>
                    <a:ahLst/>
                    <a:cxnLst>
                      <a:cxn ang="0">
                        <a:pos x="T1" y="0"/>
                      </a:cxn>
                      <a:cxn ang="0">
                        <a:pos x="T3" y="0"/>
                      </a:cxn>
                    </a:cxnLst>
                    <a:rect l="0" t="0" r="r" b="b"/>
                    <a:pathLst>
                      <a:path w="2275">
                        <a:moveTo>
                          <a:pt x="0" y="0"/>
                        </a:moveTo>
                        <a:lnTo>
                          <a:pt x="2274"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5" name="Group 156"/>
                <p:cNvGrpSpPr>
                  <a:grpSpLocks/>
                </p:cNvGrpSpPr>
                <p:nvPr/>
              </p:nvGrpSpPr>
              <p:grpSpPr bwMode="auto">
                <a:xfrm>
                  <a:off x="1166" y="7937"/>
                  <a:ext cx="402" cy="151"/>
                  <a:chOff x="1166" y="7937"/>
                  <a:chExt cx="402" cy="151"/>
                </a:xfrm>
              </p:grpSpPr>
              <p:sp>
                <p:nvSpPr>
                  <p:cNvPr id="214" name="Freeform 157"/>
                  <p:cNvSpPr>
                    <a:spLocks/>
                  </p:cNvSpPr>
                  <p:nvPr/>
                </p:nvSpPr>
                <p:spPr bwMode="auto">
                  <a:xfrm>
                    <a:off x="1166" y="7937"/>
                    <a:ext cx="402" cy="151"/>
                  </a:xfrm>
                  <a:custGeom>
                    <a:avLst/>
                    <a:gdLst>
                      <a:gd name="T0" fmla="+- 0 1524 1166"/>
                      <a:gd name="T1" fmla="*/ T0 w 402"/>
                      <a:gd name="T2" fmla="+- 0 7937 7937"/>
                      <a:gd name="T3" fmla="*/ 7937 h 151"/>
                      <a:gd name="T4" fmla="+- 0 1209 1166"/>
                      <a:gd name="T5" fmla="*/ T4 w 402"/>
                      <a:gd name="T6" fmla="+- 0 7937 7937"/>
                      <a:gd name="T7" fmla="*/ 7937 h 151"/>
                      <a:gd name="T8" fmla="+- 0 1207 1166"/>
                      <a:gd name="T9" fmla="*/ T8 w 402"/>
                      <a:gd name="T10" fmla="+- 0 7937 7937"/>
                      <a:gd name="T11" fmla="*/ 7937 h 151"/>
                      <a:gd name="T12" fmla="+- 0 1186 1166"/>
                      <a:gd name="T13" fmla="*/ T12 w 402"/>
                      <a:gd name="T14" fmla="+- 0 7944 7937"/>
                      <a:gd name="T15" fmla="*/ 7944 h 151"/>
                      <a:gd name="T16" fmla="+- 0 1171 1166"/>
                      <a:gd name="T17" fmla="*/ T16 w 402"/>
                      <a:gd name="T18" fmla="+- 0 7959 7937"/>
                      <a:gd name="T19" fmla="*/ 7959 h 151"/>
                      <a:gd name="T20" fmla="+- 0 1166 1166"/>
                      <a:gd name="T21" fmla="*/ T20 w 402"/>
                      <a:gd name="T22" fmla="+- 0 7981 7937"/>
                      <a:gd name="T23" fmla="*/ 7981 h 151"/>
                      <a:gd name="T24" fmla="+- 0 1166 1166"/>
                      <a:gd name="T25" fmla="*/ T24 w 402"/>
                      <a:gd name="T26" fmla="+- 0 8047 7937"/>
                      <a:gd name="T27" fmla="*/ 8047 h 151"/>
                      <a:gd name="T28" fmla="+- 0 1172 1166"/>
                      <a:gd name="T29" fmla="*/ T28 w 402"/>
                      <a:gd name="T30" fmla="+- 0 8068 7937"/>
                      <a:gd name="T31" fmla="*/ 8068 h 151"/>
                      <a:gd name="T32" fmla="+- 0 1188 1166"/>
                      <a:gd name="T33" fmla="*/ T32 w 402"/>
                      <a:gd name="T34" fmla="+- 0 8083 7937"/>
                      <a:gd name="T35" fmla="*/ 8083 h 151"/>
                      <a:gd name="T36" fmla="+- 0 1209 1166"/>
                      <a:gd name="T37" fmla="*/ T36 w 402"/>
                      <a:gd name="T38" fmla="+- 0 8089 7937"/>
                      <a:gd name="T39" fmla="*/ 8089 h 151"/>
                      <a:gd name="T40" fmla="+- 0 1526 1166"/>
                      <a:gd name="T41" fmla="*/ T40 w 402"/>
                      <a:gd name="T42" fmla="+- 0 8088 7937"/>
                      <a:gd name="T43" fmla="*/ 8088 h 151"/>
                      <a:gd name="T44" fmla="+- 0 1547 1166"/>
                      <a:gd name="T45" fmla="*/ T44 w 402"/>
                      <a:gd name="T46" fmla="+- 0 8082 7937"/>
                      <a:gd name="T47" fmla="*/ 8082 h 151"/>
                      <a:gd name="T48" fmla="+- 0 1562 1166"/>
                      <a:gd name="T49" fmla="*/ T48 w 402"/>
                      <a:gd name="T50" fmla="+- 0 8066 7937"/>
                      <a:gd name="T51" fmla="*/ 8066 h 151"/>
                      <a:gd name="T52" fmla="+- 0 1568 1166"/>
                      <a:gd name="T53" fmla="*/ T52 w 402"/>
                      <a:gd name="T54" fmla="+- 0 8045 7937"/>
                      <a:gd name="T55" fmla="*/ 8045 h 151"/>
                      <a:gd name="T56" fmla="+- 0 1568 1166"/>
                      <a:gd name="T57" fmla="*/ T56 w 402"/>
                      <a:gd name="T58" fmla="+- 0 7979 7937"/>
                      <a:gd name="T59" fmla="*/ 7979 h 151"/>
                      <a:gd name="T60" fmla="+- 0 1561 1166"/>
                      <a:gd name="T61" fmla="*/ T60 w 402"/>
                      <a:gd name="T62" fmla="+- 0 7958 7937"/>
                      <a:gd name="T63" fmla="*/ 7958 h 151"/>
                      <a:gd name="T64" fmla="+- 0 1546 1166"/>
                      <a:gd name="T65" fmla="*/ T64 w 402"/>
                      <a:gd name="T66" fmla="+- 0 7943 7937"/>
                      <a:gd name="T67" fmla="*/ 7943 h 151"/>
                      <a:gd name="T68" fmla="+- 0 1524 1166"/>
                      <a:gd name="T69" fmla="*/ T68 w 402"/>
                      <a:gd name="T70" fmla="+- 0 7937 7937"/>
                      <a:gd name="T71" fmla="*/ 7937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02" h="151">
                        <a:moveTo>
                          <a:pt x="358" y="0"/>
                        </a:moveTo>
                        <a:lnTo>
                          <a:pt x="43" y="0"/>
                        </a:lnTo>
                        <a:lnTo>
                          <a:pt x="41" y="0"/>
                        </a:lnTo>
                        <a:lnTo>
                          <a:pt x="20" y="7"/>
                        </a:lnTo>
                        <a:lnTo>
                          <a:pt x="5" y="22"/>
                        </a:lnTo>
                        <a:lnTo>
                          <a:pt x="0" y="44"/>
                        </a:lnTo>
                        <a:lnTo>
                          <a:pt x="0" y="110"/>
                        </a:lnTo>
                        <a:lnTo>
                          <a:pt x="6" y="131"/>
                        </a:lnTo>
                        <a:lnTo>
                          <a:pt x="22" y="146"/>
                        </a:lnTo>
                        <a:lnTo>
                          <a:pt x="43" y="152"/>
                        </a:lnTo>
                        <a:lnTo>
                          <a:pt x="360" y="151"/>
                        </a:lnTo>
                        <a:lnTo>
                          <a:pt x="381" y="145"/>
                        </a:lnTo>
                        <a:lnTo>
                          <a:pt x="396" y="129"/>
                        </a:lnTo>
                        <a:lnTo>
                          <a:pt x="402" y="108"/>
                        </a:lnTo>
                        <a:lnTo>
                          <a:pt x="402" y="42"/>
                        </a:lnTo>
                        <a:lnTo>
                          <a:pt x="395" y="21"/>
                        </a:lnTo>
                        <a:lnTo>
                          <a:pt x="380" y="6"/>
                        </a:lnTo>
                        <a:lnTo>
                          <a:pt x="358"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6" name="Group 158"/>
                <p:cNvGrpSpPr>
                  <a:grpSpLocks/>
                </p:cNvGrpSpPr>
                <p:nvPr/>
              </p:nvGrpSpPr>
              <p:grpSpPr bwMode="auto">
                <a:xfrm>
                  <a:off x="5668" y="8009"/>
                  <a:ext cx="225" cy="2"/>
                  <a:chOff x="5668" y="8009"/>
                  <a:chExt cx="225" cy="2"/>
                </a:xfrm>
              </p:grpSpPr>
              <p:sp>
                <p:nvSpPr>
                  <p:cNvPr id="213" name="Freeform 159"/>
                  <p:cNvSpPr>
                    <a:spLocks/>
                  </p:cNvSpPr>
                  <p:nvPr/>
                </p:nvSpPr>
                <p:spPr bwMode="auto">
                  <a:xfrm>
                    <a:off x="5668" y="8009"/>
                    <a:ext cx="225" cy="2"/>
                  </a:xfrm>
                  <a:custGeom>
                    <a:avLst/>
                    <a:gdLst>
                      <a:gd name="T0" fmla="+- 0 5668 5668"/>
                      <a:gd name="T1" fmla="*/ T0 w 225"/>
                      <a:gd name="T2" fmla="+- 0 5893 5668"/>
                      <a:gd name="T3" fmla="*/ T2 w 225"/>
                    </a:gdLst>
                    <a:ahLst/>
                    <a:cxnLst>
                      <a:cxn ang="0">
                        <a:pos x="T1" y="0"/>
                      </a:cxn>
                      <a:cxn ang="0">
                        <a:pos x="T3" y="0"/>
                      </a:cxn>
                    </a:cxnLst>
                    <a:rect l="0" t="0" r="r" b="b"/>
                    <a:pathLst>
                      <a:path w="225">
                        <a:moveTo>
                          <a:pt x="0" y="0"/>
                        </a:moveTo>
                        <a:lnTo>
                          <a:pt x="225"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7" name="Group 160"/>
                <p:cNvGrpSpPr>
                  <a:grpSpLocks/>
                </p:cNvGrpSpPr>
                <p:nvPr/>
              </p:nvGrpSpPr>
              <p:grpSpPr bwMode="auto">
                <a:xfrm>
                  <a:off x="5161" y="8009"/>
                  <a:ext cx="167" cy="2"/>
                  <a:chOff x="5161" y="8009"/>
                  <a:chExt cx="167" cy="2"/>
                </a:xfrm>
              </p:grpSpPr>
              <p:sp>
                <p:nvSpPr>
                  <p:cNvPr id="212" name="Freeform 161"/>
                  <p:cNvSpPr>
                    <a:spLocks/>
                  </p:cNvSpPr>
                  <p:nvPr/>
                </p:nvSpPr>
                <p:spPr bwMode="auto">
                  <a:xfrm>
                    <a:off x="5161" y="8009"/>
                    <a:ext cx="167" cy="2"/>
                  </a:xfrm>
                  <a:custGeom>
                    <a:avLst/>
                    <a:gdLst>
                      <a:gd name="T0" fmla="+- 0 5161 5161"/>
                      <a:gd name="T1" fmla="*/ T0 w 167"/>
                      <a:gd name="T2" fmla="+- 0 5328 5161"/>
                      <a:gd name="T3" fmla="*/ T2 w 167"/>
                    </a:gdLst>
                    <a:ahLst/>
                    <a:cxnLst>
                      <a:cxn ang="0">
                        <a:pos x="T1" y="0"/>
                      </a:cxn>
                      <a:cxn ang="0">
                        <a:pos x="T3" y="0"/>
                      </a:cxn>
                    </a:cxnLst>
                    <a:rect l="0" t="0" r="r" b="b"/>
                    <a:pathLst>
                      <a:path w="167">
                        <a:moveTo>
                          <a:pt x="0" y="0"/>
                        </a:moveTo>
                        <a:lnTo>
                          <a:pt x="167"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 name="Group 162"/>
                <p:cNvGrpSpPr>
                  <a:grpSpLocks/>
                </p:cNvGrpSpPr>
                <p:nvPr/>
              </p:nvGrpSpPr>
              <p:grpSpPr bwMode="auto">
                <a:xfrm>
                  <a:off x="4654" y="8009"/>
                  <a:ext cx="167" cy="2"/>
                  <a:chOff x="4654" y="8009"/>
                  <a:chExt cx="167" cy="2"/>
                </a:xfrm>
              </p:grpSpPr>
              <p:sp>
                <p:nvSpPr>
                  <p:cNvPr id="211" name="Freeform 163"/>
                  <p:cNvSpPr>
                    <a:spLocks/>
                  </p:cNvSpPr>
                  <p:nvPr/>
                </p:nvSpPr>
                <p:spPr bwMode="auto">
                  <a:xfrm>
                    <a:off x="4654" y="8009"/>
                    <a:ext cx="167" cy="2"/>
                  </a:xfrm>
                  <a:custGeom>
                    <a:avLst/>
                    <a:gdLst>
                      <a:gd name="T0" fmla="+- 0 4654 4654"/>
                      <a:gd name="T1" fmla="*/ T0 w 167"/>
                      <a:gd name="T2" fmla="+- 0 4821 4654"/>
                      <a:gd name="T3" fmla="*/ T2 w 167"/>
                    </a:gdLst>
                    <a:ahLst/>
                    <a:cxnLst>
                      <a:cxn ang="0">
                        <a:pos x="T1" y="0"/>
                      </a:cxn>
                      <a:cxn ang="0">
                        <a:pos x="T3" y="0"/>
                      </a:cxn>
                    </a:cxnLst>
                    <a:rect l="0" t="0" r="r" b="b"/>
                    <a:pathLst>
                      <a:path w="167">
                        <a:moveTo>
                          <a:pt x="0" y="0"/>
                        </a:moveTo>
                        <a:lnTo>
                          <a:pt x="167"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 name="Group 164"/>
                <p:cNvGrpSpPr>
                  <a:grpSpLocks/>
                </p:cNvGrpSpPr>
                <p:nvPr/>
              </p:nvGrpSpPr>
              <p:grpSpPr bwMode="auto">
                <a:xfrm>
                  <a:off x="4148" y="8009"/>
                  <a:ext cx="167" cy="2"/>
                  <a:chOff x="4148" y="8009"/>
                  <a:chExt cx="167" cy="2"/>
                </a:xfrm>
              </p:grpSpPr>
              <p:sp>
                <p:nvSpPr>
                  <p:cNvPr id="210" name="Freeform 209"/>
                  <p:cNvSpPr>
                    <a:spLocks/>
                  </p:cNvSpPr>
                  <p:nvPr/>
                </p:nvSpPr>
                <p:spPr bwMode="auto">
                  <a:xfrm>
                    <a:off x="4148" y="8009"/>
                    <a:ext cx="167" cy="2"/>
                  </a:xfrm>
                  <a:custGeom>
                    <a:avLst/>
                    <a:gdLst>
                      <a:gd name="T0" fmla="+- 0 4148 4148"/>
                      <a:gd name="T1" fmla="*/ T0 w 167"/>
                      <a:gd name="T2" fmla="+- 0 4314 4148"/>
                      <a:gd name="T3" fmla="*/ T2 w 167"/>
                    </a:gdLst>
                    <a:ahLst/>
                    <a:cxnLst>
                      <a:cxn ang="0">
                        <a:pos x="T1" y="0"/>
                      </a:cxn>
                      <a:cxn ang="0">
                        <a:pos x="T3" y="0"/>
                      </a:cxn>
                    </a:cxnLst>
                    <a:rect l="0" t="0" r="r" b="b"/>
                    <a:pathLst>
                      <a:path w="167">
                        <a:moveTo>
                          <a:pt x="0" y="0"/>
                        </a:moveTo>
                        <a:lnTo>
                          <a:pt x="166"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 name="Group 166"/>
                <p:cNvGrpSpPr>
                  <a:grpSpLocks/>
                </p:cNvGrpSpPr>
                <p:nvPr/>
              </p:nvGrpSpPr>
              <p:grpSpPr bwMode="auto">
                <a:xfrm>
                  <a:off x="3641" y="8009"/>
                  <a:ext cx="167" cy="2"/>
                  <a:chOff x="3641" y="8009"/>
                  <a:chExt cx="167" cy="2"/>
                </a:xfrm>
              </p:grpSpPr>
              <p:sp>
                <p:nvSpPr>
                  <p:cNvPr id="209" name="Freeform 167"/>
                  <p:cNvSpPr>
                    <a:spLocks/>
                  </p:cNvSpPr>
                  <p:nvPr/>
                </p:nvSpPr>
                <p:spPr bwMode="auto">
                  <a:xfrm>
                    <a:off x="3641" y="8009"/>
                    <a:ext cx="167" cy="2"/>
                  </a:xfrm>
                  <a:custGeom>
                    <a:avLst/>
                    <a:gdLst>
                      <a:gd name="T0" fmla="+- 0 3641 3641"/>
                      <a:gd name="T1" fmla="*/ T0 w 167"/>
                      <a:gd name="T2" fmla="+- 0 3807 3641"/>
                      <a:gd name="T3" fmla="*/ T2 w 167"/>
                    </a:gdLst>
                    <a:ahLst/>
                    <a:cxnLst>
                      <a:cxn ang="0">
                        <a:pos x="T1" y="0"/>
                      </a:cxn>
                      <a:cxn ang="0">
                        <a:pos x="T3" y="0"/>
                      </a:cxn>
                    </a:cxnLst>
                    <a:rect l="0" t="0" r="r" b="b"/>
                    <a:pathLst>
                      <a:path w="167">
                        <a:moveTo>
                          <a:pt x="0" y="0"/>
                        </a:moveTo>
                        <a:lnTo>
                          <a:pt x="166"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1" name="Group 168"/>
                <p:cNvGrpSpPr>
                  <a:grpSpLocks/>
                </p:cNvGrpSpPr>
                <p:nvPr/>
              </p:nvGrpSpPr>
              <p:grpSpPr bwMode="auto">
                <a:xfrm>
                  <a:off x="3134" y="8009"/>
                  <a:ext cx="167" cy="2"/>
                  <a:chOff x="3134" y="8009"/>
                  <a:chExt cx="167" cy="2"/>
                </a:xfrm>
              </p:grpSpPr>
              <p:sp>
                <p:nvSpPr>
                  <p:cNvPr id="208" name="Freeform 169"/>
                  <p:cNvSpPr>
                    <a:spLocks/>
                  </p:cNvSpPr>
                  <p:nvPr/>
                </p:nvSpPr>
                <p:spPr bwMode="auto">
                  <a:xfrm>
                    <a:off x="3134" y="8009"/>
                    <a:ext cx="167" cy="2"/>
                  </a:xfrm>
                  <a:custGeom>
                    <a:avLst/>
                    <a:gdLst>
                      <a:gd name="T0" fmla="+- 0 3134 3134"/>
                      <a:gd name="T1" fmla="*/ T0 w 167"/>
                      <a:gd name="T2" fmla="+- 0 3301 3134"/>
                      <a:gd name="T3" fmla="*/ T2 w 167"/>
                    </a:gdLst>
                    <a:ahLst/>
                    <a:cxnLst>
                      <a:cxn ang="0">
                        <a:pos x="T1" y="0"/>
                      </a:cxn>
                      <a:cxn ang="0">
                        <a:pos x="T3" y="0"/>
                      </a:cxn>
                    </a:cxnLst>
                    <a:rect l="0" t="0" r="r" b="b"/>
                    <a:pathLst>
                      <a:path w="167">
                        <a:moveTo>
                          <a:pt x="0" y="0"/>
                        </a:moveTo>
                        <a:lnTo>
                          <a:pt x="167"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2" name="Group 170"/>
                <p:cNvGrpSpPr>
                  <a:grpSpLocks/>
                </p:cNvGrpSpPr>
                <p:nvPr/>
              </p:nvGrpSpPr>
              <p:grpSpPr bwMode="auto">
                <a:xfrm>
                  <a:off x="2627" y="8009"/>
                  <a:ext cx="167" cy="2"/>
                  <a:chOff x="2627" y="8009"/>
                  <a:chExt cx="167" cy="2"/>
                </a:xfrm>
              </p:grpSpPr>
              <p:sp>
                <p:nvSpPr>
                  <p:cNvPr id="207" name="Freeform 171"/>
                  <p:cNvSpPr>
                    <a:spLocks/>
                  </p:cNvSpPr>
                  <p:nvPr/>
                </p:nvSpPr>
                <p:spPr bwMode="auto">
                  <a:xfrm>
                    <a:off x="2627" y="8009"/>
                    <a:ext cx="167" cy="2"/>
                  </a:xfrm>
                  <a:custGeom>
                    <a:avLst/>
                    <a:gdLst>
                      <a:gd name="T0" fmla="+- 0 2627 2627"/>
                      <a:gd name="T1" fmla="*/ T0 w 167"/>
                      <a:gd name="T2" fmla="+- 0 2794 2627"/>
                      <a:gd name="T3" fmla="*/ T2 w 167"/>
                    </a:gdLst>
                    <a:ahLst/>
                    <a:cxnLst>
                      <a:cxn ang="0">
                        <a:pos x="T1" y="0"/>
                      </a:cxn>
                      <a:cxn ang="0">
                        <a:pos x="T3" y="0"/>
                      </a:cxn>
                    </a:cxnLst>
                    <a:rect l="0" t="0" r="r" b="b"/>
                    <a:pathLst>
                      <a:path w="167">
                        <a:moveTo>
                          <a:pt x="0" y="0"/>
                        </a:moveTo>
                        <a:lnTo>
                          <a:pt x="167"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3" name="Group 172"/>
                <p:cNvGrpSpPr>
                  <a:grpSpLocks/>
                </p:cNvGrpSpPr>
                <p:nvPr/>
              </p:nvGrpSpPr>
              <p:grpSpPr bwMode="auto">
                <a:xfrm>
                  <a:off x="2121" y="8009"/>
                  <a:ext cx="167" cy="2"/>
                  <a:chOff x="2121" y="8009"/>
                  <a:chExt cx="167" cy="2"/>
                </a:xfrm>
              </p:grpSpPr>
              <p:sp>
                <p:nvSpPr>
                  <p:cNvPr id="206" name="Freeform 173"/>
                  <p:cNvSpPr>
                    <a:spLocks/>
                  </p:cNvSpPr>
                  <p:nvPr/>
                </p:nvSpPr>
                <p:spPr bwMode="auto">
                  <a:xfrm>
                    <a:off x="2121" y="8009"/>
                    <a:ext cx="167" cy="2"/>
                  </a:xfrm>
                  <a:custGeom>
                    <a:avLst/>
                    <a:gdLst>
                      <a:gd name="T0" fmla="+- 0 2121 2121"/>
                      <a:gd name="T1" fmla="*/ T0 w 167"/>
                      <a:gd name="T2" fmla="+- 0 2287 2121"/>
                      <a:gd name="T3" fmla="*/ T2 w 167"/>
                    </a:gdLst>
                    <a:ahLst/>
                    <a:cxnLst>
                      <a:cxn ang="0">
                        <a:pos x="T1" y="0"/>
                      </a:cxn>
                      <a:cxn ang="0">
                        <a:pos x="T3" y="0"/>
                      </a:cxn>
                    </a:cxnLst>
                    <a:rect l="0" t="0" r="r" b="b"/>
                    <a:pathLst>
                      <a:path w="167">
                        <a:moveTo>
                          <a:pt x="0" y="0"/>
                        </a:moveTo>
                        <a:lnTo>
                          <a:pt x="166"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4" name="Group 174"/>
                <p:cNvGrpSpPr>
                  <a:grpSpLocks/>
                </p:cNvGrpSpPr>
                <p:nvPr/>
              </p:nvGrpSpPr>
              <p:grpSpPr bwMode="auto">
                <a:xfrm>
                  <a:off x="1533" y="8009"/>
                  <a:ext cx="248" cy="2"/>
                  <a:chOff x="1533" y="8009"/>
                  <a:chExt cx="248" cy="2"/>
                </a:xfrm>
              </p:grpSpPr>
              <p:sp>
                <p:nvSpPr>
                  <p:cNvPr id="205" name="Freeform 175"/>
                  <p:cNvSpPr>
                    <a:spLocks/>
                  </p:cNvSpPr>
                  <p:nvPr/>
                </p:nvSpPr>
                <p:spPr bwMode="auto">
                  <a:xfrm>
                    <a:off x="1533" y="8009"/>
                    <a:ext cx="248" cy="2"/>
                  </a:xfrm>
                  <a:custGeom>
                    <a:avLst/>
                    <a:gdLst>
                      <a:gd name="T0" fmla="+- 0 1533 1533"/>
                      <a:gd name="T1" fmla="*/ T0 w 248"/>
                      <a:gd name="T2" fmla="+- 0 1781 1533"/>
                      <a:gd name="T3" fmla="*/ T2 w 248"/>
                    </a:gdLst>
                    <a:ahLst/>
                    <a:cxnLst>
                      <a:cxn ang="0">
                        <a:pos x="T1" y="0"/>
                      </a:cxn>
                      <a:cxn ang="0">
                        <a:pos x="T3" y="0"/>
                      </a:cxn>
                    </a:cxnLst>
                    <a:rect l="0" t="0" r="r" b="b"/>
                    <a:pathLst>
                      <a:path w="248">
                        <a:moveTo>
                          <a:pt x="0" y="0"/>
                        </a:moveTo>
                        <a:lnTo>
                          <a:pt x="248" y="0"/>
                        </a:lnTo>
                      </a:path>
                    </a:pathLst>
                  </a:custGeom>
                  <a:noFill/>
                  <a:ln w="3213">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5" name="Group 176"/>
                <p:cNvGrpSpPr>
                  <a:grpSpLocks/>
                </p:cNvGrpSpPr>
                <p:nvPr/>
              </p:nvGrpSpPr>
              <p:grpSpPr bwMode="auto">
                <a:xfrm>
                  <a:off x="1781" y="7689"/>
                  <a:ext cx="340" cy="712"/>
                  <a:chOff x="1781" y="7689"/>
                  <a:chExt cx="340" cy="712"/>
                </a:xfrm>
              </p:grpSpPr>
              <p:sp>
                <p:nvSpPr>
                  <p:cNvPr id="204" name="Freeform 177"/>
                  <p:cNvSpPr>
                    <a:spLocks/>
                  </p:cNvSpPr>
                  <p:nvPr/>
                </p:nvSpPr>
                <p:spPr bwMode="auto">
                  <a:xfrm>
                    <a:off x="1781" y="7689"/>
                    <a:ext cx="340" cy="712"/>
                  </a:xfrm>
                  <a:custGeom>
                    <a:avLst/>
                    <a:gdLst>
                      <a:gd name="T0" fmla="+- 0 1781 1781"/>
                      <a:gd name="T1" fmla="*/ T0 w 340"/>
                      <a:gd name="T2" fmla="+- 0 7689 7689"/>
                      <a:gd name="T3" fmla="*/ 7689 h 712"/>
                      <a:gd name="T4" fmla="+- 0 2121 1781"/>
                      <a:gd name="T5" fmla="*/ T4 w 340"/>
                      <a:gd name="T6" fmla="+- 0 7689 7689"/>
                      <a:gd name="T7" fmla="*/ 7689 h 712"/>
                      <a:gd name="T8" fmla="+- 0 2121 1781"/>
                      <a:gd name="T9" fmla="*/ T8 w 340"/>
                      <a:gd name="T10" fmla="+- 0 8400 7689"/>
                      <a:gd name="T11" fmla="*/ 8400 h 712"/>
                      <a:gd name="T12" fmla="+- 0 1781 1781"/>
                      <a:gd name="T13" fmla="*/ T12 w 340"/>
                      <a:gd name="T14" fmla="+- 0 8400 7689"/>
                      <a:gd name="T15" fmla="*/ 8400 h 712"/>
                      <a:gd name="T16" fmla="+- 0 1781 1781"/>
                      <a:gd name="T17" fmla="*/ T16 w 340"/>
                      <a:gd name="T18" fmla="+- 0 7689 7689"/>
                      <a:gd name="T19" fmla="*/ 7689 h 712"/>
                    </a:gdLst>
                    <a:ahLst/>
                    <a:cxnLst>
                      <a:cxn ang="0">
                        <a:pos x="T1" y="T3"/>
                      </a:cxn>
                      <a:cxn ang="0">
                        <a:pos x="T5" y="T7"/>
                      </a:cxn>
                      <a:cxn ang="0">
                        <a:pos x="T9" y="T11"/>
                      </a:cxn>
                      <a:cxn ang="0">
                        <a:pos x="T13" y="T15"/>
                      </a:cxn>
                      <a:cxn ang="0">
                        <a:pos x="T17" y="T19"/>
                      </a:cxn>
                    </a:cxnLst>
                    <a:rect l="0" t="0" r="r" b="b"/>
                    <a:pathLst>
                      <a:path w="340" h="712">
                        <a:moveTo>
                          <a:pt x="0" y="0"/>
                        </a:moveTo>
                        <a:lnTo>
                          <a:pt x="340" y="0"/>
                        </a:lnTo>
                        <a:lnTo>
                          <a:pt x="340" y="711"/>
                        </a:lnTo>
                        <a:lnTo>
                          <a:pt x="0" y="711"/>
                        </a:lnTo>
                        <a:lnTo>
                          <a:pt x="0"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6" name="Group 178"/>
                <p:cNvGrpSpPr>
                  <a:grpSpLocks/>
                </p:cNvGrpSpPr>
                <p:nvPr/>
              </p:nvGrpSpPr>
              <p:grpSpPr bwMode="auto">
                <a:xfrm>
                  <a:off x="2287" y="7855"/>
                  <a:ext cx="340" cy="545"/>
                  <a:chOff x="2287" y="7855"/>
                  <a:chExt cx="340" cy="545"/>
                </a:xfrm>
              </p:grpSpPr>
              <p:sp>
                <p:nvSpPr>
                  <p:cNvPr id="203" name="Freeform 179"/>
                  <p:cNvSpPr>
                    <a:spLocks/>
                  </p:cNvSpPr>
                  <p:nvPr/>
                </p:nvSpPr>
                <p:spPr bwMode="auto">
                  <a:xfrm>
                    <a:off x="2287" y="7855"/>
                    <a:ext cx="340" cy="545"/>
                  </a:xfrm>
                  <a:custGeom>
                    <a:avLst/>
                    <a:gdLst>
                      <a:gd name="T0" fmla="+- 0 2287 2287"/>
                      <a:gd name="T1" fmla="*/ T0 w 340"/>
                      <a:gd name="T2" fmla="+- 0 7855 7855"/>
                      <a:gd name="T3" fmla="*/ 7855 h 545"/>
                      <a:gd name="T4" fmla="+- 0 2627 2287"/>
                      <a:gd name="T5" fmla="*/ T4 w 340"/>
                      <a:gd name="T6" fmla="+- 0 7855 7855"/>
                      <a:gd name="T7" fmla="*/ 7855 h 545"/>
                      <a:gd name="T8" fmla="+- 0 2627 2287"/>
                      <a:gd name="T9" fmla="*/ T8 w 340"/>
                      <a:gd name="T10" fmla="+- 0 8400 7855"/>
                      <a:gd name="T11" fmla="*/ 8400 h 545"/>
                      <a:gd name="T12" fmla="+- 0 2287 2287"/>
                      <a:gd name="T13" fmla="*/ T12 w 340"/>
                      <a:gd name="T14" fmla="+- 0 8400 7855"/>
                      <a:gd name="T15" fmla="*/ 8400 h 545"/>
                      <a:gd name="T16" fmla="+- 0 2287 2287"/>
                      <a:gd name="T17" fmla="*/ T16 w 340"/>
                      <a:gd name="T18" fmla="+- 0 7855 7855"/>
                      <a:gd name="T19" fmla="*/ 7855 h 545"/>
                    </a:gdLst>
                    <a:ahLst/>
                    <a:cxnLst>
                      <a:cxn ang="0">
                        <a:pos x="T1" y="T3"/>
                      </a:cxn>
                      <a:cxn ang="0">
                        <a:pos x="T5" y="T7"/>
                      </a:cxn>
                      <a:cxn ang="0">
                        <a:pos x="T9" y="T11"/>
                      </a:cxn>
                      <a:cxn ang="0">
                        <a:pos x="T13" y="T15"/>
                      </a:cxn>
                      <a:cxn ang="0">
                        <a:pos x="T17" y="T19"/>
                      </a:cxn>
                    </a:cxnLst>
                    <a:rect l="0" t="0" r="r" b="b"/>
                    <a:pathLst>
                      <a:path w="340" h="545">
                        <a:moveTo>
                          <a:pt x="0" y="0"/>
                        </a:moveTo>
                        <a:lnTo>
                          <a:pt x="340" y="0"/>
                        </a:lnTo>
                        <a:lnTo>
                          <a:pt x="340" y="545"/>
                        </a:lnTo>
                        <a:lnTo>
                          <a:pt x="0" y="545"/>
                        </a:lnTo>
                        <a:lnTo>
                          <a:pt x="0"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80"/>
                <p:cNvGrpSpPr>
                  <a:grpSpLocks/>
                </p:cNvGrpSpPr>
                <p:nvPr/>
              </p:nvGrpSpPr>
              <p:grpSpPr bwMode="auto">
                <a:xfrm>
                  <a:off x="2794" y="7689"/>
                  <a:ext cx="340" cy="712"/>
                  <a:chOff x="2794" y="7689"/>
                  <a:chExt cx="340" cy="712"/>
                </a:xfrm>
              </p:grpSpPr>
              <p:sp>
                <p:nvSpPr>
                  <p:cNvPr id="202" name="Freeform 181"/>
                  <p:cNvSpPr>
                    <a:spLocks/>
                  </p:cNvSpPr>
                  <p:nvPr/>
                </p:nvSpPr>
                <p:spPr bwMode="auto">
                  <a:xfrm>
                    <a:off x="2794" y="7689"/>
                    <a:ext cx="340" cy="712"/>
                  </a:xfrm>
                  <a:custGeom>
                    <a:avLst/>
                    <a:gdLst>
                      <a:gd name="T0" fmla="+- 0 2794 2794"/>
                      <a:gd name="T1" fmla="*/ T0 w 340"/>
                      <a:gd name="T2" fmla="+- 0 7689 7689"/>
                      <a:gd name="T3" fmla="*/ 7689 h 712"/>
                      <a:gd name="T4" fmla="+- 0 3134 2794"/>
                      <a:gd name="T5" fmla="*/ T4 w 340"/>
                      <a:gd name="T6" fmla="+- 0 7689 7689"/>
                      <a:gd name="T7" fmla="*/ 7689 h 712"/>
                      <a:gd name="T8" fmla="+- 0 3134 2794"/>
                      <a:gd name="T9" fmla="*/ T8 w 340"/>
                      <a:gd name="T10" fmla="+- 0 8400 7689"/>
                      <a:gd name="T11" fmla="*/ 8400 h 712"/>
                      <a:gd name="T12" fmla="+- 0 2794 2794"/>
                      <a:gd name="T13" fmla="*/ T12 w 340"/>
                      <a:gd name="T14" fmla="+- 0 8400 7689"/>
                      <a:gd name="T15" fmla="*/ 8400 h 712"/>
                      <a:gd name="T16" fmla="+- 0 2794 2794"/>
                      <a:gd name="T17" fmla="*/ T16 w 340"/>
                      <a:gd name="T18" fmla="+- 0 7689 7689"/>
                      <a:gd name="T19" fmla="*/ 7689 h 712"/>
                    </a:gdLst>
                    <a:ahLst/>
                    <a:cxnLst>
                      <a:cxn ang="0">
                        <a:pos x="T1" y="T3"/>
                      </a:cxn>
                      <a:cxn ang="0">
                        <a:pos x="T5" y="T7"/>
                      </a:cxn>
                      <a:cxn ang="0">
                        <a:pos x="T9" y="T11"/>
                      </a:cxn>
                      <a:cxn ang="0">
                        <a:pos x="T13" y="T15"/>
                      </a:cxn>
                      <a:cxn ang="0">
                        <a:pos x="T17" y="T19"/>
                      </a:cxn>
                    </a:cxnLst>
                    <a:rect l="0" t="0" r="r" b="b"/>
                    <a:pathLst>
                      <a:path w="340" h="712">
                        <a:moveTo>
                          <a:pt x="0" y="0"/>
                        </a:moveTo>
                        <a:lnTo>
                          <a:pt x="340" y="0"/>
                        </a:lnTo>
                        <a:lnTo>
                          <a:pt x="340" y="711"/>
                        </a:lnTo>
                        <a:lnTo>
                          <a:pt x="0" y="711"/>
                        </a:lnTo>
                        <a:lnTo>
                          <a:pt x="0"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8" name="Group 182"/>
                <p:cNvGrpSpPr>
                  <a:grpSpLocks/>
                </p:cNvGrpSpPr>
                <p:nvPr/>
              </p:nvGrpSpPr>
              <p:grpSpPr bwMode="auto">
                <a:xfrm>
                  <a:off x="3301" y="7618"/>
                  <a:ext cx="340" cy="782"/>
                  <a:chOff x="3301" y="7618"/>
                  <a:chExt cx="340" cy="782"/>
                </a:xfrm>
              </p:grpSpPr>
              <p:sp>
                <p:nvSpPr>
                  <p:cNvPr id="201" name="Freeform 183"/>
                  <p:cNvSpPr>
                    <a:spLocks/>
                  </p:cNvSpPr>
                  <p:nvPr/>
                </p:nvSpPr>
                <p:spPr bwMode="auto">
                  <a:xfrm>
                    <a:off x="3301" y="7618"/>
                    <a:ext cx="340" cy="782"/>
                  </a:xfrm>
                  <a:custGeom>
                    <a:avLst/>
                    <a:gdLst>
                      <a:gd name="T0" fmla="+- 0 3301 3301"/>
                      <a:gd name="T1" fmla="*/ T0 w 340"/>
                      <a:gd name="T2" fmla="+- 0 7618 7618"/>
                      <a:gd name="T3" fmla="*/ 7618 h 782"/>
                      <a:gd name="T4" fmla="+- 0 3641 3301"/>
                      <a:gd name="T5" fmla="*/ T4 w 340"/>
                      <a:gd name="T6" fmla="+- 0 7618 7618"/>
                      <a:gd name="T7" fmla="*/ 7618 h 782"/>
                      <a:gd name="T8" fmla="+- 0 3641 3301"/>
                      <a:gd name="T9" fmla="*/ T8 w 340"/>
                      <a:gd name="T10" fmla="+- 0 8400 7618"/>
                      <a:gd name="T11" fmla="*/ 8400 h 782"/>
                      <a:gd name="T12" fmla="+- 0 3301 3301"/>
                      <a:gd name="T13" fmla="*/ T12 w 340"/>
                      <a:gd name="T14" fmla="+- 0 8400 7618"/>
                      <a:gd name="T15" fmla="*/ 8400 h 782"/>
                      <a:gd name="T16" fmla="+- 0 3301 3301"/>
                      <a:gd name="T17" fmla="*/ T16 w 340"/>
                      <a:gd name="T18" fmla="+- 0 7618 7618"/>
                      <a:gd name="T19" fmla="*/ 7618 h 782"/>
                    </a:gdLst>
                    <a:ahLst/>
                    <a:cxnLst>
                      <a:cxn ang="0">
                        <a:pos x="T1" y="T3"/>
                      </a:cxn>
                      <a:cxn ang="0">
                        <a:pos x="T5" y="T7"/>
                      </a:cxn>
                      <a:cxn ang="0">
                        <a:pos x="T9" y="T11"/>
                      </a:cxn>
                      <a:cxn ang="0">
                        <a:pos x="T13" y="T15"/>
                      </a:cxn>
                      <a:cxn ang="0">
                        <a:pos x="T17" y="T19"/>
                      </a:cxn>
                    </a:cxnLst>
                    <a:rect l="0" t="0" r="r" b="b"/>
                    <a:pathLst>
                      <a:path w="340" h="782">
                        <a:moveTo>
                          <a:pt x="0" y="0"/>
                        </a:moveTo>
                        <a:lnTo>
                          <a:pt x="340" y="0"/>
                        </a:lnTo>
                        <a:lnTo>
                          <a:pt x="340" y="782"/>
                        </a:lnTo>
                        <a:lnTo>
                          <a:pt x="0" y="782"/>
                        </a:lnTo>
                        <a:lnTo>
                          <a:pt x="0"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9" name="Group 184"/>
                <p:cNvGrpSpPr>
                  <a:grpSpLocks/>
                </p:cNvGrpSpPr>
                <p:nvPr/>
              </p:nvGrpSpPr>
              <p:grpSpPr bwMode="auto">
                <a:xfrm>
                  <a:off x="3807" y="6840"/>
                  <a:ext cx="340" cy="1560"/>
                  <a:chOff x="3807" y="6840"/>
                  <a:chExt cx="340" cy="1560"/>
                </a:xfrm>
              </p:grpSpPr>
              <p:sp>
                <p:nvSpPr>
                  <p:cNvPr id="200" name="Freeform 185"/>
                  <p:cNvSpPr>
                    <a:spLocks/>
                  </p:cNvSpPr>
                  <p:nvPr/>
                </p:nvSpPr>
                <p:spPr bwMode="auto">
                  <a:xfrm>
                    <a:off x="3807" y="6840"/>
                    <a:ext cx="340" cy="1560"/>
                  </a:xfrm>
                  <a:custGeom>
                    <a:avLst/>
                    <a:gdLst>
                      <a:gd name="T0" fmla="+- 0 3807 3807"/>
                      <a:gd name="T1" fmla="*/ T0 w 340"/>
                      <a:gd name="T2" fmla="+- 0 6840 6840"/>
                      <a:gd name="T3" fmla="*/ 6840 h 1560"/>
                      <a:gd name="T4" fmla="+- 0 4148 3807"/>
                      <a:gd name="T5" fmla="*/ T4 w 340"/>
                      <a:gd name="T6" fmla="+- 0 6840 6840"/>
                      <a:gd name="T7" fmla="*/ 6840 h 1560"/>
                      <a:gd name="T8" fmla="+- 0 4148 3807"/>
                      <a:gd name="T9" fmla="*/ T8 w 340"/>
                      <a:gd name="T10" fmla="+- 0 8400 6840"/>
                      <a:gd name="T11" fmla="*/ 8400 h 1560"/>
                      <a:gd name="T12" fmla="+- 0 3807 3807"/>
                      <a:gd name="T13" fmla="*/ T12 w 340"/>
                      <a:gd name="T14" fmla="+- 0 8400 6840"/>
                      <a:gd name="T15" fmla="*/ 8400 h 1560"/>
                      <a:gd name="T16" fmla="+- 0 3807 3807"/>
                      <a:gd name="T17" fmla="*/ T16 w 340"/>
                      <a:gd name="T18" fmla="+- 0 6840 6840"/>
                      <a:gd name="T19" fmla="*/ 6840 h 1560"/>
                    </a:gdLst>
                    <a:ahLst/>
                    <a:cxnLst>
                      <a:cxn ang="0">
                        <a:pos x="T1" y="T3"/>
                      </a:cxn>
                      <a:cxn ang="0">
                        <a:pos x="T5" y="T7"/>
                      </a:cxn>
                      <a:cxn ang="0">
                        <a:pos x="T9" y="T11"/>
                      </a:cxn>
                      <a:cxn ang="0">
                        <a:pos x="T13" y="T15"/>
                      </a:cxn>
                      <a:cxn ang="0">
                        <a:pos x="T17" y="T19"/>
                      </a:cxn>
                    </a:cxnLst>
                    <a:rect l="0" t="0" r="r" b="b"/>
                    <a:pathLst>
                      <a:path w="340" h="1560">
                        <a:moveTo>
                          <a:pt x="0" y="0"/>
                        </a:moveTo>
                        <a:lnTo>
                          <a:pt x="341" y="0"/>
                        </a:lnTo>
                        <a:lnTo>
                          <a:pt x="341" y="1560"/>
                        </a:lnTo>
                        <a:lnTo>
                          <a:pt x="0" y="1560"/>
                        </a:lnTo>
                        <a:lnTo>
                          <a:pt x="0"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0" name="Group 186"/>
                <p:cNvGrpSpPr>
                  <a:grpSpLocks/>
                </p:cNvGrpSpPr>
                <p:nvPr/>
              </p:nvGrpSpPr>
              <p:grpSpPr bwMode="auto">
                <a:xfrm>
                  <a:off x="4314" y="7082"/>
                  <a:ext cx="340" cy="1318"/>
                  <a:chOff x="4314" y="7082"/>
                  <a:chExt cx="340" cy="1318"/>
                </a:xfrm>
              </p:grpSpPr>
              <p:sp>
                <p:nvSpPr>
                  <p:cNvPr id="199" name="Freeform 187"/>
                  <p:cNvSpPr>
                    <a:spLocks/>
                  </p:cNvSpPr>
                  <p:nvPr/>
                </p:nvSpPr>
                <p:spPr bwMode="auto">
                  <a:xfrm>
                    <a:off x="4314" y="7082"/>
                    <a:ext cx="340" cy="1318"/>
                  </a:xfrm>
                  <a:custGeom>
                    <a:avLst/>
                    <a:gdLst>
                      <a:gd name="T0" fmla="+- 0 4314 4314"/>
                      <a:gd name="T1" fmla="*/ T0 w 340"/>
                      <a:gd name="T2" fmla="+- 0 7082 7082"/>
                      <a:gd name="T3" fmla="*/ 7082 h 1318"/>
                      <a:gd name="T4" fmla="+- 0 4654 4314"/>
                      <a:gd name="T5" fmla="*/ T4 w 340"/>
                      <a:gd name="T6" fmla="+- 0 7082 7082"/>
                      <a:gd name="T7" fmla="*/ 7082 h 1318"/>
                      <a:gd name="T8" fmla="+- 0 4654 4314"/>
                      <a:gd name="T9" fmla="*/ T8 w 340"/>
                      <a:gd name="T10" fmla="+- 0 8400 7082"/>
                      <a:gd name="T11" fmla="*/ 8400 h 1318"/>
                      <a:gd name="T12" fmla="+- 0 4314 4314"/>
                      <a:gd name="T13" fmla="*/ T12 w 340"/>
                      <a:gd name="T14" fmla="+- 0 8400 7082"/>
                      <a:gd name="T15" fmla="*/ 8400 h 1318"/>
                      <a:gd name="T16" fmla="+- 0 4314 4314"/>
                      <a:gd name="T17" fmla="*/ T16 w 340"/>
                      <a:gd name="T18" fmla="+- 0 7082 7082"/>
                      <a:gd name="T19" fmla="*/ 7082 h 1318"/>
                    </a:gdLst>
                    <a:ahLst/>
                    <a:cxnLst>
                      <a:cxn ang="0">
                        <a:pos x="T1" y="T3"/>
                      </a:cxn>
                      <a:cxn ang="0">
                        <a:pos x="T5" y="T7"/>
                      </a:cxn>
                      <a:cxn ang="0">
                        <a:pos x="T9" y="T11"/>
                      </a:cxn>
                      <a:cxn ang="0">
                        <a:pos x="T13" y="T15"/>
                      </a:cxn>
                      <a:cxn ang="0">
                        <a:pos x="T17" y="T19"/>
                      </a:cxn>
                    </a:cxnLst>
                    <a:rect l="0" t="0" r="r" b="b"/>
                    <a:pathLst>
                      <a:path w="340" h="1318">
                        <a:moveTo>
                          <a:pt x="0" y="0"/>
                        </a:moveTo>
                        <a:lnTo>
                          <a:pt x="340" y="0"/>
                        </a:lnTo>
                        <a:lnTo>
                          <a:pt x="340" y="1318"/>
                        </a:lnTo>
                        <a:lnTo>
                          <a:pt x="0" y="1318"/>
                        </a:lnTo>
                        <a:lnTo>
                          <a:pt x="0"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1" name="Group 188"/>
                <p:cNvGrpSpPr>
                  <a:grpSpLocks/>
                </p:cNvGrpSpPr>
                <p:nvPr/>
              </p:nvGrpSpPr>
              <p:grpSpPr bwMode="auto">
                <a:xfrm>
                  <a:off x="4821" y="6209"/>
                  <a:ext cx="340" cy="2192"/>
                  <a:chOff x="4821" y="6209"/>
                  <a:chExt cx="340" cy="2192"/>
                </a:xfrm>
              </p:grpSpPr>
              <p:sp>
                <p:nvSpPr>
                  <p:cNvPr id="198" name="Freeform 189"/>
                  <p:cNvSpPr>
                    <a:spLocks/>
                  </p:cNvSpPr>
                  <p:nvPr/>
                </p:nvSpPr>
                <p:spPr bwMode="auto">
                  <a:xfrm>
                    <a:off x="4821" y="6209"/>
                    <a:ext cx="340" cy="2192"/>
                  </a:xfrm>
                  <a:custGeom>
                    <a:avLst/>
                    <a:gdLst>
                      <a:gd name="T0" fmla="+- 0 4821 4821"/>
                      <a:gd name="T1" fmla="*/ T0 w 340"/>
                      <a:gd name="T2" fmla="+- 0 6209 6209"/>
                      <a:gd name="T3" fmla="*/ 6209 h 2192"/>
                      <a:gd name="T4" fmla="+- 0 5161 4821"/>
                      <a:gd name="T5" fmla="*/ T4 w 340"/>
                      <a:gd name="T6" fmla="+- 0 6209 6209"/>
                      <a:gd name="T7" fmla="*/ 6209 h 2192"/>
                      <a:gd name="T8" fmla="+- 0 5161 4821"/>
                      <a:gd name="T9" fmla="*/ T8 w 340"/>
                      <a:gd name="T10" fmla="+- 0 8400 6209"/>
                      <a:gd name="T11" fmla="*/ 8400 h 2192"/>
                      <a:gd name="T12" fmla="+- 0 4821 4821"/>
                      <a:gd name="T13" fmla="*/ T12 w 340"/>
                      <a:gd name="T14" fmla="+- 0 8400 6209"/>
                      <a:gd name="T15" fmla="*/ 8400 h 2192"/>
                      <a:gd name="T16" fmla="+- 0 4821 4821"/>
                      <a:gd name="T17" fmla="*/ T16 w 340"/>
                      <a:gd name="T18" fmla="+- 0 6209 6209"/>
                      <a:gd name="T19" fmla="*/ 6209 h 2192"/>
                    </a:gdLst>
                    <a:ahLst/>
                    <a:cxnLst>
                      <a:cxn ang="0">
                        <a:pos x="T1" y="T3"/>
                      </a:cxn>
                      <a:cxn ang="0">
                        <a:pos x="T5" y="T7"/>
                      </a:cxn>
                      <a:cxn ang="0">
                        <a:pos x="T9" y="T11"/>
                      </a:cxn>
                      <a:cxn ang="0">
                        <a:pos x="T13" y="T15"/>
                      </a:cxn>
                      <a:cxn ang="0">
                        <a:pos x="T17" y="T19"/>
                      </a:cxn>
                    </a:cxnLst>
                    <a:rect l="0" t="0" r="r" b="b"/>
                    <a:pathLst>
                      <a:path w="340" h="2192">
                        <a:moveTo>
                          <a:pt x="0" y="0"/>
                        </a:moveTo>
                        <a:lnTo>
                          <a:pt x="340" y="0"/>
                        </a:lnTo>
                        <a:lnTo>
                          <a:pt x="340" y="2191"/>
                        </a:lnTo>
                        <a:lnTo>
                          <a:pt x="0" y="2191"/>
                        </a:lnTo>
                        <a:lnTo>
                          <a:pt x="0"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2" name="Group 190"/>
                <p:cNvGrpSpPr>
                  <a:grpSpLocks/>
                </p:cNvGrpSpPr>
                <p:nvPr/>
              </p:nvGrpSpPr>
              <p:grpSpPr bwMode="auto">
                <a:xfrm>
                  <a:off x="5328" y="7305"/>
                  <a:ext cx="340" cy="1095"/>
                  <a:chOff x="5328" y="7305"/>
                  <a:chExt cx="340" cy="1095"/>
                </a:xfrm>
              </p:grpSpPr>
              <p:sp>
                <p:nvSpPr>
                  <p:cNvPr id="197" name="Freeform 191"/>
                  <p:cNvSpPr>
                    <a:spLocks/>
                  </p:cNvSpPr>
                  <p:nvPr/>
                </p:nvSpPr>
                <p:spPr bwMode="auto">
                  <a:xfrm>
                    <a:off x="5328" y="7305"/>
                    <a:ext cx="340" cy="1095"/>
                  </a:xfrm>
                  <a:custGeom>
                    <a:avLst/>
                    <a:gdLst>
                      <a:gd name="T0" fmla="+- 0 5328 5328"/>
                      <a:gd name="T1" fmla="*/ T0 w 340"/>
                      <a:gd name="T2" fmla="+- 0 7305 7305"/>
                      <a:gd name="T3" fmla="*/ 7305 h 1095"/>
                      <a:gd name="T4" fmla="+- 0 5668 5328"/>
                      <a:gd name="T5" fmla="*/ T4 w 340"/>
                      <a:gd name="T6" fmla="+- 0 7305 7305"/>
                      <a:gd name="T7" fmla="*/ 7305 h 1095"/>
                      <a:gd name="T8" fmla="+- 0 5668 5328"/>
                      <a:gd name="T9" fmla="*/ T8 w 340"/>
                      <a:gd name="T10" fmla="+- 0 8400 7305"/>
                      <a:gd name="T11" fmla="*/ 8400 h 1095"/>
                      <a:gd name="T12" fmla="+- 0 5328 5328"/>
                      <a:gd name="T13" fmla="*/ T12 w 340"/>
                      <a:gd name="T14" fmla="+- 0 8400 7305"/>
                      <a:gd name="T15" fmla="*/ 8400 h 1095"/>
                      <a:gd name="T16" fmla="+- 0 5328 5328"/>
                      <a:gd name="T17" fmla="*/ T16 w 340"/>
                      <a:gd name="T18" fmla="+- 0 7305 7305"/>
                      <a:gd name="T19" fmla="*/ 7305 h 1095"/>
                    </a:gdLst>
                    <a:ahLst/>
                    <a:cxnLst>
                      <a:cxn ang="0">
                        <a:pos x="T1" y="T3"/>
                      </a:cxn>
                      <a:cxn ang="0">
                        <a:pos x="T5" y="T7"/>
                      </a:cxn>
                      <a:cxn ang="0">
                        <a:pos x="T9" y="T11"/>
                      </a:cxn>
                      <a:cxn ang="0">
                        <a:pos x="T13" y="T15"/>
                      </a:cxn>
                      <a:cxn ang="0">
                        <a:pos x="T17" y="T19"/>
                      </a:cxn>
                    </a:cxnLst>
                    <a:rect l="0" t="0" r="r" b="b"/>
                    <a:pathLst>
                      <a:path w="340" h="1095">
                        <a:moveTo>
                          <a:pt x="0" y="0"/>
                        </a:moveTo>
                        <a:lnTo>
                          <a:pt x="340" y="0"/>
                        </a:lnTo>
                        <a:lnTo>
                          <a:pt x="340" y="1095"/>
                        </a:lnTo>
                        <a:lnTo>
                          <a:pt x="0" y="1095"/>
                        </a:lnTo>
                        <a:lnTo>
                          <a:pt x="0" y="0"/>
                        </a:lnTo>
                      </a:path>
                    </a:pathLst>
                  </a:custGeom>
                  <a:solidFill>
                    <a:srgbClr val="2C6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3" name="Group 192"/>
                <p:cNvGrpSpPr>
                  <a:grpSpLocks/>
                </p:cNvGrpSpPr>
                <p:nvPr/>
              </p:nvGrpSpPr>
              <p:grpSpPr bwMode="auto">
                <a:xfrm>
                  <a:off x="1533" y="8402"/>
                  <a:ext cx="4360" cy="2"/>
                  <a:chOff x="1533" y="8402"/>
                  <a:chExt cx="4360" cy="2"/>
                </a:xfrm>
              </p:grpSpPr>
              <p:sp>
                <p:nvSpPr>
                  <p:cNvPr id="196" name="Freeform 193"/>
                  <p:cNvSpPr>
                    <a:spLocks/>
                  </p:cNvSpPr>
                  <p:nvPr/>
                </p:nvSpPr>
                <p:spPr bwMode="auto">
                  <a:xfrm>
                    <a:off x="1533" y="8402"/>
                    <a:ext cx="4360" cy="2"/>
                  </a:xfrm>
                  <a:custGeom>
                    <a:avLst/>
                    <a:gdLst>
                      <a:gd name="T0" fmla="+- 0 5893 1533"/>
                      <a:gd name="T1" fmla="*/ T0 w 4360"/>
                      <a:gd name="T2" fmla="+- 0 1533 1533"/>
                      <a:gd name="T3" fmla="*/ T2 w 4360"/>
                    </a:gdLst>
                    <a:ahLst/>
                    <a:cxnLst>
                      <a:cxn ang="0">
                        <a:pos x="T1" y="0"/>
                      </a:cxn>
                      <a:cxn ang="0">
                        <a:pos x="T3" y="0"/>
                      </a:cxn>
                    </a:cxnLst>
                    <a:rect l="0" t="0" r="r" b="b"/>
                    <a:pathLst>
                      <a:path w="4360">
                        <a:moveTo>
                          <a:pt x="4360" y="0"/>
                        </a:moveTo>
                        <a:lnTo>
                          <a:pt x="0" y="0"/>
                        </a:lnTo>
                      </a:path>
                    </a:pathLst>
                  </a:custGeom>
                  <a:noFill/>
                  <a:ln w="9627">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4" name="Group 194"/>
                <p:cNvGrpSpPr>
                  <a:grpSpLocks/>
                </p:cNvGrpSpPr>
                <p:nvPr/>
              </p:nvGrpSpPr>
              <p:grpSpPr bwMode="auto">
                <a:xfrm>
                  <a:off x="1166" y="8326"/>
                  <a:ext cx="402" cy="151"/>
                  <a:chOff x="1166" y="8326"/>
                  <a:chExt cx="402" cy="151"/>
                </a:xfrm>
              </p:grpSpPr>
              <p:sp>
                <p:nvSpPr>
                  <p:cNvPr id="195" name="Freeform 195"/>
                  <p:cNvSpPr>
                    <a:spLocks/>
                  </p:cNvSpPr>
                  <p:nvPr/>
                </p:nvSpPr>
                <p:spPr bwMode="auto">
                  <a:xfrm>
                    <a:off x="1166" y="8326"/>
                    <a:ext cx="402" cy="151"/>
                  </a:xfrm>
                  <a:custGeom>
                    <a:avLst/>
                    <a:gdLst>
                      <a:gd name="T0" fmla="+- 0 1524 1166"/>
                      <a:gd name="T1" fmla="*/ T0 w 402"/>
                      <a:gd name="T2" fmla="+- 0 8326 8326"/>
                      <a:gd name="T3" fmla="*/ 8326 h 151"/>
                      <a:gd name="T4" fmla="+- 0 1209 1166"/>
                      <a:gd name="T5" fmla="*/ T4 w 402"/>
                      <a:gd name="T6" fmla="+- 0 8326 8326"/>
                      <a:gd name="T7" fmla="*/ 8326 h 151"/>
                      <a:gd name="T8" fmla="+- 0 1207 1166"/>
                      <a:gd name="T9" fmla="*/ T8 w 402"/>
                      <a:gd name="T10" fmla="+- 0 8326 8326"/>
                      <a:gd name="T11" fmla="*/ 8326 h 151"/>
                      <a:gd name="T12" fmla="+- 0 1186 1166"/>
                      <a:gd name="T13" fmla="*/ T12 w 402"/>
                      <a:gd name="T14" fmla="+- 0 8332 8326"/>
                      <a:gd name="T15" fmla="*/ 8332 h 151"/>
                      <a:gd name="T16" fmla="+- 0 1171 1166"/>
                      <a:gd name="T17" fmla="*/ T16 w 402"/>
                      <a:gd name="T18" fmla="+- 0 8348 8326"/>
                      <a:gd name="T19" fmla="*/ 8348 h 151"/>
                      <a:gd name="T20" fmla="+- 0 1166 1166"/>
                      <a:gd name="T21" fmla="*/ T20 w 402"/>
                      <a:gd name="T22" fmla="+- 0 8369 8326"/>
                      <a:gd name="T23" fmla="*/ 8369 h 151"/>
                      <a:gd name="T24" fmla="+- 0 1166 1166"/>
                      <a:gd name="T25" fmla="*/ T24 w 402"/>
                      <a:gd name="T26" fmla="+- 0 8436 8326"/>
                      <a:gd name="T27" fmla="*/ 8436 h 151"/>
                      <a:gd name="T28" fmla="+- 0 1172 1166"/>
                      <a:gd name="T29" fmla="*/ T28 w 402"/>
                      <a:gd name="T30" fmla="+- 0 8457 8326"/>
                      <a:gd name="T31" fmla="*/ 8457 h 151"/>
                      <a:gd name="T32" fmla="+- 0 1188 1166"/>
                      <a:gd name="T33" fmla="*/ T32 w 402"/>
                      <a:gd name="T34" fmla="+- 0 8472 8326"/>
                      <a:gd name="T35" fmla="*/ 8472 h 151"/>
                      <a:gd name="T36" fmla="+- 0 1209 1166"/>
                      <a:gd name="T37" fmla="*/ T36 w 402"/>
                      <a:gd name="T38" fmla="+- 0 8477 8326"/>
                      <a:gd name="T39" fmla="*/ 8477 h 151"/>
                      <a:gd name="T40" fmla="+- 0 1526 1166"/>
                      <a:gd name="T41" fmla="*/ T40 w 402"/>
                      <a:gd name="T42" fmla="+- 0 8477 8326"/>
                      <a:gd name="T43" fmla="*/ 8477 h 151"/>
                      <a:gd name="T44" fmla="+- 0 1547 1166"/>
                      <a:gd name="T45" fmla="*/ T44 w 402"/>
                      <a:gd name="T46" fmla="+- 0 8471 8326"/>
                      <a:gd name="T47" fmla="*/ 8471 h 151"/>
                      <a:gd name="T48" fmla="+- 0 1562 1166"/>
                      <a:gd name="T49" fmla="*/ T48 w 402"/>
                      <a:gd name="T50" fmla="+- 0 8455 8326"/>
                      <a:gd name="T51" fmla="*/ 8455 h 151"/>
                      <a:gd name="T52" fmla="+- 0 1568 1166"/>
                      <a:gd name="T53" fmla="*/ T52 w 402"/>
                      <a:gd name="T54" fmla="+- 0 8434 8326"/>
                      <a:gd name="T55" fmla="*/ 8434 h 151"/>
                      <a:gd name="T56" fmla="+- 0 1568 1166"/>
                      <a:gd name="T57" fmla="*/ T56 w 402"/>
                      <a:gd name="T58" fmla="+- 0 8367 8326"/>
                      <a:gd name="T59" fmla="*/ 8367 h 151"/>
                      <a:gd name="T60" fmla="+- 0 1561 1166"/>
                      <a:gd name="T61" fmla="*/ T60 w 402"/>
                      <a:gd name="T62" fmla="+- 0 8346 8326"/>
                      <a:gd name="T63" fmla="*/ 8346 h 151"/>
                      <a:gd name="T64" fmla="+- 0 1546 1166"/>
                      <a:gd name="T65" fmla="*/ T64 w 402"/>
                      <a:gd name="T66" fmla="+- 0 8331 8326"/>
                      <a:gd name="T67" fmla="*/ 8331 h 151"/>
                      <a:gd name="T68" fmla="+- 0 1524 1166"/>
                      <a:gd name="T69" fmla="*/ T68 w 402"/>
                      <a:gd name="T70" fmla="+- 0 8326 8326"/>
                      <a:gd name="T71" fmla="*/ 8326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02" h="151">
                        <a:moveTo>
                          <a:pt x="358" y="0"/>
                        </a:moveTo>
                        <a:lnTo>
                          <a:pt x="43" y="0"/>
                        </a:lnTo>
                        <a:lnTo>
                          <a:pt x="41" y="0"/>
                        </a:lnTo>
                        <a:lnTo>
                          <a:pt x="20" y="6"/>
                        </a:lnTo>
                        <a:lnTo>
                          <a:pt x="5" y="22"/>
                        </a:lnTo>
                        <a:lnTo>
                          <a:pt x="0" y="43"/>
                        </a:lnTo>
                        <a:lnTo>
                          <a:pt x="0" y="110"/>
                        </a:lnTo>
                        <a:lnTo>
                          <a:pt x="6" y="131"/>
                        </a:lnTo>
                        <a:lnTo>
                          <a:pt x="22" y="146"/>
                        </a:lnTo>
                        <a:lnTo>
                          <a:pt x="43" y="151"/>
                        </a:lnTo>
                        <a:lnTo>
                          <a:pt x="360" y="151"/>
                        </a:lnTo>
                        <a:lnTo>
                          <a:pt x="381" y="145"/>
                        </a:lnTo>
                        <a:lnTo>
                          <a:pt x="396" y="129"/>
                        </a:lnTo>
                        <a:lnTo>
                          <a:pt x="402" y="108"/>
                        </a:lnTo>
                        <a:lnTo>
                          <a:pt x="402" y="41"/>
                        </a:lnTo>
                        <a:lnTo>
                          <a:pt x="395" y="20"/>
                        </a:lnTo>
                        <a:lnTo>
                          <a:pt x="380" y="5"/>
                        </a:lnTo>
                        <a:lnTo>
                          <a:pt x="358" y="0"/>
                        </a:lnTo>
                      </a:path>
                    </a:pathLst>
                  </a:custGeom>
                  <a:solidFill>
                    <a:srgbClr val="225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29" name="TextBox 128"/>
              <p:cNvSpPr txBox="1"/>
              <p:nvPr/>
            </p:nvSpPr>
            <p:spPr>
              <a:xfrm>
                <a:off x="2280218" y="1901323"/>
                <a:ext cx="4674784" cy="369332"/>
              </a:xfrm>
              <a:prstGeom prst="rect">
                <a:avLst/>
              </a:prstGeom>
              <a:noFill/>
            </p:spPr>
            <p:txBody>
              <a:bodyPr wrap="square" rtlCol="0">
                <a:spAutoFit/>
              </a:bodyPr>
              <a:lstStyle/>
              <a:p>
                <a:pPr algn="ctr"/>
                <a:r>
                  <a:rPr lang="en-US" dirty="0" smtClean="0">
                    <a:solidFill>
                      <a:schemeClr val="bg1"/>
                    </a:solidFill>
                    <a:latin typeface="Arial" pitchFamily="34" charset="0"/>
                    <a:cs typeface="Arial" pitchFamily="34" charset="0"/>
                  </a:rPr>
                  <a:t>Increase in CA Median Home Price</a:t>
                </a:r>
                <a:endParaRPr lang="en-US" dirty="0">
                  <a:solidFill>
                    <a:schemeClr val="bg1"/>
                  </a:solidFill>
                  <a:latin typeface="Arial" pitchFamily="34" charset="0"/>
                  <a:cs typeface="Arial" pitchFamily="34" charset="0"/>
                </a:endParaRPr>
              </a:p>
            </p:txBody>
          </p:sp>
          <p:sp>
            <p:nvSpPr>
              <p:cNvPr id="130" name="TextBox 129"/>
              <p:cNvSpPr txBox="1"/>
              <p:nvPr/>
            </p:nvSpPr>
            <p:spPr>
              <a:xfrm>
                <a:off x="1906421" y="4652922"/>
                <a:ext cx="644296" cy="246221"/>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15%</a:t>
                </a:r>
                <a:endParaRPr lang="en-US" sz="1000" b="1" dirty="0">
                  <a:solidFill>
                    <a:schemeClr val="bg1"/>
                  </a:solidFill>
                  <a:latin typeface="Arial" pitchFamily="34" charset="0"/>
                  <a:cs typeface="Arial" pitchFamily="34" charset="0"/>
                </a:endParaRPr>
              </a:p>
            </p:txBody>
          </p:sp>
          <p:sp>
            <p:nvSpPr>
              <p:cNvPr id="131" name="TextBox 130"/>
              <p:cNvSpPr txBox="1"/>
              <p:nvPr/>
            </p:nvSpPr>
            <p:spPr>
              <a:xfrm>
                <a:off x="1907979" y="5491498"/>
                <a:ext cx="644296" cy="246221"/>
              </a:xfrm>
              <a:prstGeom prst="rect">
                <a:avLst/>
              </a:prstGeom>
              <a:noFill/>
            </p:spPr>
            <p:txBody>
              <a:bodyPr wrap="square" rtlCol="0">
                <a:spAutoFit/>
              </a:bodyPr>
              <a:lstStyle/>
              <a:p>
                <a:pPr algn="ctr"/>
                <a:r>
                  <a:rPr lang="en-US" sz="1000" b="1" dirty="0">
                    <a:solidFill>
                      <a:schemeClr val="bg1"/>
                    </a:solidFill>
                    <a:latin typeface="Arial" pitchFamily="34" charset="0"/>
                    <a:cs typeface="Arial" pitchFamily="34" charset="0"/>
                  </a:rPr>
                  <a:t>5</a:t>
                </a:r>
                <a:r>
                  <a:rPr lang="en-US" sz="1000" b="1" dirty="0" smtClean="0">
                    <a:solidFill>
                      <a:schemeClr val="bg1"/>
                    </a:solidFill>
                    <a:latin typeface="Arial" pitchFamily="34" charset="0"/>
                    <a:cs typeface="Arial" pitchFamily="34" charset="0"/>
                  </a:rPr>
                  <a:t>%</a:t>
                </a:r>
                <a:endParaRPr lang="en-US" sz="1000" b="1" dirty="0">
                  <a:solidFill>
                    <a:schemeClr val="bg1"/>
                  </a:solidFill>
                  <a:latin typeface="Arial" pitchFamily="34" charset="0"/>
                  <a:cs typeface="Arial" pitchFamily="34" charset="0"/>
                </a:endParaRPr>
              </a:p>
            </p:txBody>
          </p:sp>
          <p:sp>
            <p:nvSpPr>
              <p:cNvPr id="132" name="TextBox 131"/>
              <p:cNvSpPr txBox="1"/>
              <p:nvPr/>
            </p:nvSpPr>
            <p:spPr>
              <a:xfrm>
                <a:off x="1899052" y="4225010"/>
                <a:ext cx="644296" cy="246221"/>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20%</a:t>
                </a:r>
                <a:endParaRPr lang="en-US" sz="1000" b="1" dirty="0">
                  <a:solidFill>
                    <a:schemeClr val="bg1"/>
                  </a:solidFill>
                  <a:latin typeface="Arial" pitchFamily="34" charset="0"/>
                  <a:cs typeface="Arial" pitchFamily="34" charset="0"/>
                </a:endParaRPr>
              </a:p>
            </p:txBody>
          </p:sp>
          <p:sp>
            <p:nvSpPr>
              <p:cNvPr id="133" name="TextBox 132"/>
              <p:cNvSpPr txBox="1"/>
              <p:nvPr/>
            </p:nvSpPr>
            <p:spPr>
              <a:xfrm>
                <a:off x="1899052" y="3801692"/>
                <a:ext cx="644296" cy="246221"/>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25%</a:t>
                </a:r>
                <a:endParaRPr lang="en-US" sz="1000" b="1" dirty="0">
                  <a:solidFill>
                    <a:schemeClr val="bg1"/>
                  </a:solidFill>
                  <a:latin typeface="Arial" pitchFamily="34" charset="0"/>
                  <a:cs typeface="Arial" pitchFamily="34" charset="0"/>
                </a:endParaRPr>
              </a:p>
            </p:txBody>
          </p:sp>
          <p:sp>
            <p:nvSpPr>
              <p:cNvPr id="134" name="TextBox 133"/>
              <p:cNvSpPr txBox="1"/>
              <p:nvPr/>
            </p:nvSpPr>
            <p:spPr>
              <a:xfrm>
                <a:off x="1915048" y="3377284"/>
                <a:ext cx="644296" cy="246221"/>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30%</a:t>
                </a:r>
                <a:endParaRPr lang="en-US" sz="1000" b="1" dirty="0">
                  <a:solidFill>
                    <a:schemeClr val="bg1"/>
                  </a:solidFill>
                  <a:latin typeface="Arial" pitchFamily="34" charset="0"/>
                  <a:cs typeface="Arial" pitchFamily="34" charset="0"/>
                </a:endParaRPr>
              </a:p>
            </p:txBody>
          </p:sp>
          <p:sp>
            <p:nvSpPr>
              <p:cNvPr id="135" name="TextBox 134"/>
              <p:cNvSpPr txBox="1"/>
              <p:nvPr/>
            </p:nvSpPr>
            <p:spPr>
              <a:xfrm>
                <a:off x="1918027" y="2959105"/>
                <a:ext cx="644296" cy="246221"/>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35%</a:t>
                </a:r>
                <a:endParaRPr lang="en-US" sz="1000" b="1" dirty="0">
                  <a:solidFill>
                    <a:schemeClr val="bg1"/>
                  </a:solidFill>
                  <a:latin typeface="Arial" pitchFamily="34" charset="0"/>
                  <a:cs typeface="Arial" pitchFamily="34" charset="0"/>
                </a:endParaRPr>
              </a:p>
            </p:txBody>
          </p:sp>
          <p:sp>
            <p:nvSpPr>
              <p:cNvPr id="136" name="TextBox 135"/>
              <p:cNvSpPr txBox="1"/>
              <p:nvPr/>
            </p:nvSpPr>
            <p:spPr>
              <a:xfrm>
                <a:off x="1918027" y="2534696"/>
                <a:ext cx="644296" cy="246221"/>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40%</a:t>
                </a:r>
                <a:endParaRPr lang="en-US" sz="1000" b="1" dirty="0">
                  <a:solidFill>
                    <a:schemeClr val="bg1"/>
                  </a:solidFill>
                  <a:latin typeface="Arial" pitchFamily="34" charset="0"/>
                  <a:cs typeface="Arial" pitchFamily="34" charset="0"/>
                </a:endParaRPr>
              </a:p>
            </p:txBody>
          </p:sp>
          <p:sp>
            <p:nvSpPr>
              <p:cNvPr id="137" name="TextBox 136"/>
              <p:cNvSpPr txBox="1"/>
              <p:nvPr/>
            </p:nvSpPr>
            <p:spPr>
              <a:xfrm>
                <a:off x="1905000" y="5087779"/>
                <a:ext cx="644296" cy="246221"/>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10%</a:t>
                </a:r>
                <a:endParaRPr lang="en-US" sz="1000" b="1" dirty="0">
                  <a:solidFill>
                    <a:schemeClr val="bg1"/>
                  </a:solidFill>
                  <a:latin typeface="Arial" pitchFamily="34" charset="0"/>
                  <a:cs typeface="Arial" pitchFamily="34" charset="0"/>
                </a:endParaRPr>
              </a:p>
            </p:txBody>
          </p:sp>
          <p:sp>
            <p:nvSpPr>
              <p:cNvPr id="138" name="TextBox 137"/>
              <p:cNvSpPr txBox="1"/>
              <p:nvPr/>
            </p:nvSpPr>
            <p:spPr>
              <a:xfrm>
                <a:off x="1909100" y="5918933"/>
                <a:ext cx="644296" cy="246221"/>
              </a:xfrm>
              <a:prstGeom prst="rect">
                <a:avLst/>
              </a:prstGeom>
              <a:noFill/>
            </p:spPr>
            <p:txBody>
              <a:bodyPr wrap="square" rtlCol="0">
                <a:spAutoFit/>
              </a:bodyPr>
              <a:lstStyle/>
              <a:p>
                <a:pPr algn="ctr"/>
                <a:r>
                  <a:rPr lang="en-US" sz="1000" b="1" dirty="0" smtClean="0">
                    <a:solidFill>
                      <a:schemeClr val="bg1"/>
                    </a:solidFill>
                    <a:latin typeface="Arial" pitchFamily="34" charset="0"/>
                    <a:cs typeface="Arial" pitchFamily="34" charset="0"/>
                  </a:rPr>
                  <a:t>0%</a:t>
                </a:r>
                <a:endParaRPr lang="en-US" sz="1000" b="1" dirty="0">
                  <a:solidFill>
                    <a:schemeClr val="bg1"/>
                  </a:solidFill>
                  <a:latin typeface="Arial" pitchFamily="34" charset="0"/>
                  <a:cs typeface="Arial" pitchFamily="34" charset="0"/>
                </a:endParaRPr>
              </a:p>
            </p:txBody>
          </p:sp>
          <p:sp>
            <p:nvSpPr>
              <p:cNvPr id="139" name="TextBox 138"/>
              <p:cNvSpPr txBox="1"/>
              <p:nvPr/>
            </p:nvSpPr>
            <p:spPr>
              <a:xfrm>
                <a:off x="2641735" y="6045319"/>
                <a:ext cx="457200" cy="311900"/>
              </a:xfrm>
              <a:prstGeom prst="rect">
                <a:avLst/>
              </a:prstGeom>
              <a:noFill/>
            </p:spPr>
            <p:txBody>
              <a:bodyPr wrap="square" rtlCol="0">
                <a:spAutoFit/>
              </a:bodyPr>
              <a:lstStyle/>
              <a:p>
                <a:pPr algn="ctr"/>
                <a:r>
                  <a:rPr lang="en-US" sz="1200" b="1" dirty="0" smtClean="0"/>
                  <a:t>‘71</a:t>
                </a:r>
                <a:endParaRPr lang="en-US" sz="1200" b="1" dirty="0"/>
              </a:p>
            </p:txBody>
          </p:sp>
          <p:sp>
            <p:nvSpPr>
              <p:cNvPr id="140" name="TextBox 139"/>
              <p:cNvSpPr txBox="1"/>
              <p:nvPr/>
            </p:nvSpPr>
            <p:spPr>
              <a:xfrm>
                <a:off x="3174440" y="6039896"/>
                <a:ext cx="507175" cy="311900"/>
              </a:xfrm>
              <a:prstGeom prst="rect">
                <a:avLst/>
              </a:prstGeom>
              <a:noFill/>
            </p:spPr>
            <p:txBody>
              <a:bodyPr wrap="square" rtlCol="0">
                <a:spAutoFit/>
              </a:bodyPr>
              <a:lstStyle/>
              <a:p>
                <a:pPr algn="ctr"/>
                <a:r>
                  <a:rPr lang="en-US" sz="1200" b="1" dirty="0" smtClean="0"/>
                  <a:t>‘72</a:t>
                </a:r>
                <a:endParaRPr lang="en-US" sz="1200" b="1" dirty="0"/>
              </a:p>
            </p:txBody>
          </p:sp>
          <p:sp>
            <p:nvSpPr>
              <p:cNvPr id="141" name="TextBox 140"/>
              <p:cNvSpPr txBox="1"/>
              <p:nvPr/>
            </p:nvSpPr>
            <p:spPr>
              <a:xfrm>
                <a:off x="3729947" y="6039895"/>
                <a:ext cx="507175" cy="311900"/>
              </a:xfrm>
              <a:prstGeom prst="rect">
                <a:avLst/>
              </a:prstGeom>
              <a:noFill/>
            </p:spPr>
            <p:txBody>
              <a:bodyPr wrap="square" rtlCol="0">
                <a:spAutoFit/>
              </a:bodyPr>
              <a:lstStyle/>
              <a:p>
                <a:pPr algn="ctr"/>
                <a:r>
                  <a:rPr lang="en-US" sz="1200" b="1" dirty="0" smtClean="0"/>
                  <a:t>‘73</a:t>
                </a:r>
                <a:endParaRPr lang="en-US" sz="1200" b="1" dirty="0"/>
              </a:p>
            </p:txBody>
          </p:sp>
          <p:sp>
            <p:nvSpPr>
              <p:cNvPr id="142" name="TextBox 141"/>
              <p:cNvSpPr txBox="1"/>
              <p:nvPr/>
            </p:nvSpPr>
            <p:spPr>
              <a:xfrm>
                <a:off x="4287097" y="6053796"/>
                <a:ext cx="507175" cy="311900"/>
              </a:xfrm>
              <a:prstGeom prst="rect">
                <a:avLst/>
              </a:prstGeom>
              <a:noFill/>
            </p:spPr>
            <p:txBody>
              <a:bodyPr wrap="square" rtlCol="0">
                <a:spAutoFit/>
              </a:bodyPr>
              <a:lstStyle/>
              <a:p>
                <a:pPr algn="ctr"/>
                <a:r>
                  <a:rPr lang="en-US" sz="1200" b="1" dirty="0" smtClean="0"/>
                  <a:t>‘74</a:t>
                </a:r>
                <a:endParaRPr lang="en-US" sz="1200" b="1" dirty="0"/>
              </a:p>
            </p:txBody>
          </p:sp>
          <p:sp>
            <p:nvSpPr>
              <p:cNvPr id="143" name="TextBox 142"/>
              <p:cNvSpPr txBox="1"/>
              <p:nvPr/>
            </p:nvSpPr>
            <p:spPr>
              <a:xfrm>
                <a:off x="4843148" y="6053796"/>
                <a:ext cx="507175" cy="311900"/>
              </a:xfrm>
              <a:prstGeom prst="rect">
                <a:avLst/>
              </a:prstGeom>
              <a:noFill/>
            </p:spPr>
            <p:txBody>
              <a:bodyPr wrap="square" rtlCol="0">
                <a:spAutoFit/>
              </a:bodyPr>
              <a:lstStyle/>
              <a:p>
                <a:pPr algn="ctr"/>
                <a:r>
                  <a:rPr lang="en-US" sz="1200" b="1" dirty="0" smtClean="0"/>
                  <a:t>‘75</a:t>
                </a:r>
                <a:endParaRPr lang="en-US" sz="1200" b="1" dirty="0"/>
              </a:p>
            </p:txBody>
          </p:sp>
          <p:sp>
            <p:nvSpPr>
              <p:cNvPr id="144" name="TextBox 143"/>
              <p:cNvSpPr txBox="1"/>
              <p:nvPr/>
            </p:nvSpPr>
            <p:spPr>
              <a:xfrm>
                <a:off x="5400298" y="6052455"/>
                <a:ext cx="507175" cy="311900"/>
              </a:xfrm>
              <a:prstGeom prst="rect">
                <a:avLst/>
              </a:prstGeom>
              <a:noFill/>
            </p:spPr>
            <p:txBody>
              <a:bodyPr wrap="square" rtlCol="0">
                <a:spAutoFit/>
              </a:bodyPr>
              <a:lstStyle/>
              <a:p>
                <a:pPr algn="ctr"/>
                <a:r>
                  <a:rPr lang="en-US" sz="1200" b="1" dirty="0" smtClean="0"/>
                  <a:t>‘76</a:t>
                </a:r>
                <a:endParaRPr lang="en-US" sz="1200" b="1" dirty="0"/>
              </a:p>
            </p:txBody>
          </p:sp>
          <p:sp>
            <p:nvSpPr>
              <p:cNvPr id="145" name="TextBox 144"/>
              <p:cNvSpPr txBox="1"/>
              <p:nvPr/>
            </p:nvSpPr>
            <p:spPr>
              <a:xfrm>
                <a:off x="5957448" y="6053796"/>
                <a:ext cx="507175" cy="311900"/>
              </a:xfrm>
              <a:prstGeom prst="rect">
                <a:avLst/>
              </a:prstGeom>
              <a:noFill/>
            </p:spPr>
            <p:txBody>
              <a:bodyPr wrap="square" rtlCol="0">
                <a:spAutoFit/>
              </a:bodyPr>
              <a:lstStyle/>
              <a:p>
                <a:pPr algn="ctr"/>
                <a:r>
                  <a:rPr lang="en-US" sz="1200" b="1" dirty="0" smtClean="0"/>
                  <a:t>‘77</a:t>
                </a:r>
                <a:endParaRPr lang="en-US" sz="1200" b="1" dirty="0"/>
              </a:p>
            </p:txBody>
          </p:sp>
          <p:sp>
            <p:nvSpPr>
              <p:cNvPr id="146" name="TextBox 145"/>
              <p:cNvSpPr txBox="1"/>
              <p:nvPr/>
            </p:nvSpPr>
            <p:spPr>
              <a:xfrm>
                <a:off x="6514598" y="6053796"/>
                <a:ext cx="507175" cy="311900"/>
              </a:xfrm>
              <a:prstGeom prst="rect">
                <a:avLst/>
              </a:prstGeom>
              <a:noFill/>
            </p:spPr>
            <p:txBody>
              <a:bodyPr wrap="square" rtlCol="0">
                <a:spAutoFit/>
              </a:bodyPr>
              <a:lstStyle/>
              <a:p>
                <a:pPr algn="ctr"/>
                <a:r>
                  <a:rPr lang="en-US" sz="1200" b="1" dirty="0" smtClean="0"/>
                  <a:t>‘78</a:t>
                </a:r>
                <a:endParaRPr lang="en-US" sz="1200" b="1" dirty="0"/>
              </a:p>
            </p:txBody>
          </p:sp>
        </p:grpSp>
        <p:sp>
          <p:nvSpPr>
            <p:cNvPr id="127" name="TextBox 126"/>
            <p:cNvSpPr txBox="1"/>
            <p:nvPr/>
          </p:nvSpPr>
          <p:spPr>
            <a:xfrm>
              <a:off x="1878199" y="6374296"/>
              <a:ext cx="2292152" cy="215444"/>
            </a:xfrm>
            <a:prstGeom prst="rect">
              <a:avLst/>
            </a:prstGeom>
            <a:noFill/>
          </p:spPr>
          <p:txBody>
            <a:bodyPr wrap="square" rtlCol="0">
              <a:spAutoFit/>
            </a:bodyPr>
            <a:lstStyle/>
            <a:p>
              <a:r>
                <a:rPr lang="en-US" sz="800" b="1" dirty="0" smtClean="0">
                  <a:latin typeface="Arial" pitchFamily="34" charset="0"/>
                  <a:cs typeface="Arial" pitchFamily="34" charset="0"/>
                </a:rPr>
                <a:t>Source: CA Association of Realtors</a:t>
              </a:r>
              <a:endParaRPr lang="en-US" sz="800" b="1" dirty="0">
                <a:latin typeface="Arial" pitchFamily="34" charset="0"/>
                <a:cs typeface="Arial" pitchFamily="34" charset="0"/>
              </a:endParaRPr>
            </a:p>
          </p:txBody>
        </p:sp>
      </p:grpSp>
    </p:spTree>
    <p:extLst>
      <p:ext uri="{BB962C8B-B14F-4D97-AF65-F5344CB8AC3E}">
        <p14:creationId xmlns:p14="http://schemas.microsoft.com/office/powerpoint/2010/main" val="25291917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38200"/>
          </a:xfrm>
        </p:spPr>
        <p:txBody>
          <a:bodyPr>
            <a:normAutofit/>
          </a:bodyPr>
          <a:lstStyle/>
          <a:p>
            <a:pPr algn="ctr"/>
            <a:r>
              <a:rPr lang="en-US" dirty="0" smtClean="0">
                <a:solidFill>
                  <a:srgbClr val="FF0000"/>
                </a:solidFill>
              </a:rPr>
              <a:t>That Asterisk… </a:t>
            </a:r>
            <a:endParaRPr lang="en-US" dirty="0">
              <a:solidFill>
                <a:srgbClr val="FF0000"/>
              </a:solidFill>
            </a:endParaRPr>
          </a:p>
        </p:txBody>
      </p:sp>
      <p:sp>
        <p:nvSpPr>
          <p:cNvPr id="3" name="Content Placeholder 2"/>
          <p:cNvSpPr>
            <a:spLocks noGrp="1"/>
          </p:cNvSpPr>
          <p:nvPr>
            <p:ph idx="1"/>
          </p:nvPr>
        </p:nvSpPr>
        <p:spPr>
          <a:xfrm>
            <a:off x="457200" y="1524000"/>
            <a:ext cx="8229600" cy="5181600"/>
          </a:xfrm>
        </p:spPr>
        <p:txBody>
          <a:bodyPr>
            <a:normAutofit/>
          </a:bodyPr>
          <a:lstStyle/>
          <a:p>
            <a:pPr marL="457200" indent="-457200">
              <a:lnSpc>
                <a:spcPct val="90000"/>
              </a:lnSpc>
              <a:spcAft>
                <a:spcPts val="600"/>
              </a:spcAft>
              <a:buFont typeface="+mj-lt"/>
              <a:buAutoNum type="arabicPeriod"/>
            </a:pPr>
            <a:r>
              <a:rPr lang="en-US" sz="2400" dirty="0" smtClean="0">
                <a:solidFill>
                  <a:schemeClr val="tx1">
                    <a:lumMod val="50000"/>
                    <a:lumOff val="50000"/>
                  </a:schemeClr>
                </a:solidFill>
              </a:rPr>
              <a:t>Limits </a:t>
            </a:r>
            <a:r>
              <a:rPr lang="en-US" sz="2400" dirty="0">
                <a:solidFill>
                  <a:schemeClr val="tx1">
                    <a:lumMod val="50000"/>
                    <a:lumOff val="50000"/>
                  </a:schemeClr>
                </a:solidFill>
              </a:rPr>
              <a:t>property tax rate to 1% of full market </a:t>
            </a:r>
            <a:r>
              <a:rPr lang="en-US" sz="2400" dirty="0" smtClean="0">
                <a:solidFill>
                  <a:schemeClr val="tx1">
                    <a:lumMod val="50000"/>
                    <a:lumOff val="50000"/>
                  </a:schemeClr>
                </a:solidFill>
              </a:rPr>
              <a:t>value</a:t>
            </a:r>
          </a:p>
          <a:p>
            <a:pPr marL="457200" indent="-457200">
              <a:lnSpc>
                <a:spcPct val="90000"/>
              </a:lnSpc>
              <a:spcAft>
                <a:spcPts val="600"/>
              </a:spcAft>
              <a:buFont typeface="+mj-lt"/>
              <a:buAutoNum type="arabicPeriod"/>
            </a:pPr>
            <a:r>
              <a:rPr lang="en-US" sz="2400" dirty="0" smtClean="0">
                <a:solidFill>
                  <a:schemeClr val="tx1">
                    <a:lumMod val="50000"/>
                    <a:lumOff val="50000"/>
                  </a:schemeClr>
                </a:solidFill>
              </a:rPr>
              <a:t>Caps </a:t>
            </a:r>
            <a:r>
              <a:rPr lang="en-US" sz="2400" dirty="0">
                <a:solidFill>
                  <a:schemeClr val="tx1">
                    <a:lumMod val="50000"/>
                    <a:lumOff val="50000"/>
                  </a:schemeClr>
                </a:solidFill>
              </a:rPr>
              <a:t>the increase in property value at 2% with reassessment at full market value </a:t>
            </a:r>
            <a:r>
              <a:rPr lang="en-US" sz="2400" i="1" dirty="0">
                <a:solidFill>
                  <a:schemeClr val="tx1">
                    <a:lumMod val="50000"/>
                    <a:lumOff val="50000"/>
                  </a:schemeClr>
                </a:solidFill>
              </a:rPr>
              <a:t>only </a:t>
            </a:r>
            <a:r>
              <a:rPr lang="en-US" sz="2400" dirty="0">
                <a:solidFill>
                  <a:schemeClr val="tx1">
                    <a:lumMod val="50000"/>
                    <a:lumOff val="50000"/>
                  </a:schemeClr>
                </a:solidFill>
              </a:rPr>
              <a:t>upon change of </a:t>
            </a:r>
            <a:r>
              <a:rPr lang="en-US" sz="2400" dirty="0" smtClean="0">
                <a:solidFill>
                  <a:schemeClr val="tx1">
                    <a:lumMod val="50000"/>
                    <a:lumOff val="50000"/>
                  </a:schemeClr>
                </a:solidFill>
              </a:rPr>
              <a:t>ownership</a:t>
            </a:r>
            <a:r>
              <a:rPr lang="en-US" sz="2400" dirty="0" smtClean="0"/>
              <a:t>*</a:t>
            </a:r>
          </a:p>
          <a:p>
            <a:pPr marL="457200" indent="-457200">
              <a:lnSpc>
                <a:spcPct val="90000"/>
              </a:lnSpc>
              <a:spcAft>
                <a:spcPts val="600"/>
              </a:spcAft>
              <a:buFont typeface="+mj-lt"/>
              <a:buAutoNum type="arabicPeriod"/>
            </a:pPr>
            <a:r>
              <a:rPr lang="en-US" sz="2400" dirty="0" smtClean="0">
                <a:solidFill>
                  <a:schemeClr val="tx1">
                    <a:lumMod val="50000"/>
                    <a:lumOff val="50000"/>
                  </a:schemeClr>
                </a:solidFill>
              </a:rPr>
              <a:t>Rolled </a:t>
            </a:r>
            <a:r>
              <a:rPr lang="en-US" sz="2400" dirty="0">
                <a:solidFill>
                  <a:schemeClr val="tx1">
                    <a:lumMod val="50000"/>
                    <a:lumOff val="50000"/>
                  </a:schemeClr>
                </a:solidFill>
              </a:rPr>
              <a:t>back property values for tax purposes to </a:t>
            </a:r>
            <a:r>
              <a:rPr lang="en-US" sz="2400" dirty="0" smtClean="0">
                <a:solidFill>
                  <a:schemeClr val="tx1">
                    <a:lumMod val="50000"/>
                    <a:lumOff val="50000"/>
                  </a:schemeClr>
                </a:solidFill>
              </a:rPr>
              <a:t>1976 levels</a:t>
            </a:r>
          </a:p>
          <a:p>
            <a:pPr marL="457200" indent="-457200">
              <a:lnSpc>
                <a:spcPct val="90000"/>
              </a:lnSpc>
              <a:spcAft>
                <a:spcPts val="600"/>
              </a:spcAft>
              <a:buFont typeface="+mj-lt"/>
              <a:buAutoNum type="arabicPeriod"/>
            </a:pPr>
            <a:r>
              <a:rPr lang="en-US" sz="2400" dirty="0" smtClean="0">
                <a:solidFill>
                  <a:schemeClr val="tx1">
                    <a:lumMod val="50000"/>
                    <a:lumOff val="50000"/>
                  </a:schemeClr>
                </a:solidFill>
              </a:rPr>
              <a:t>Requires </a:t>
            </a:r>
            <a:r>
              <a:rPr lang="en-US" sz="2400" dirty="0">
                <a:solidFill>
                  <a:schemeClr val="tx1">
                    <a:lumMod val="50000"/>
                    <a:lumOff val="50000"/>
                  </a:schemeClr>
                </a:solidFill>
              </a:rPr>
              <a:t>2/3 voter approval to raise “special </a:t>
            </a:r>
            <a:r>
              <a:rPr lang="en-US" sz="2400" dirty="0" smtClean="0">
                <a:solidFill>
                  <a:schemeClr val="tx1">
                    <a:lumMod val="50000"/>
                    <a:lumOff val="50000"/>
                  </a:schemeClr>
                </a:solidFill>
              </a:rPr>
              <a:t>taxes”</a:t>
            </a:r>
          </a:p>
          <a:p>
            <a:pPr marL="457200" indent="-457200">
              <a:lnSpc>
                <a:spcPct val="90000"/>
              </a:lnSpc>
              <a:spcAft>
                <a:spcPts val="600"/>
              </a:spcAft>
              <a:buFont typeface="+mj-lt"/>
              <a:buAutoNum type="arabicPeriod"/>
            </a:pPr>
            <a:r>
              <a:rPr lang="en-US" sz="2400" dirty="0" smtClean="0">
                <a:solidFill>
                  <a:schemeClr val="tx1">
                    <a:lumMod val="50000"/>
                    <a:lumOff val="50000"/>
                  </a:schemeClr>
                </a:solidFill>
              </a:rPr>
              <a:t>Requires </a:t>
            </a:r>
            <a:r>
              <a:rPr lang="en-US" sz="2400" dirty="0">
                <a:solidFill>
                  <a:schemeClr val="tx1">
                    <a:lumMod val="50000"/>
                    <a:lumOff val="50000"/>
                  </a:schemeClr>
                </a:solidFill>
              </a:rPr>
              <a:t>any increase in state taxes to be approved by 2/3 vote of the state </a:t>
            </a:r>
            <a:r>
              <a:rPr lang="en-US" sz="2400" dirty="0" smtClean="0">
                <a:solidFill>
                  <a:schemeClr val="tx1">
                    <a:lumMod val="50000"/>
                    <a:lumOff val="50000"/>
                  </a:schemeClr>
                </a:solidFill>
              </a:rPr>
              <a:t>legislature</a:t>
            </a:r>
          </a:p>
          <a:p>
            <a:pPr marL="457200" indent="-457200">
              <a:lnSpc>
                <a:spcPct val="90000"/>
              </a:lnSpc>
              <a:spcAft>
                <a:spcPts val="600"/>
              </a:spcAft>
              <a:buFont typeface="+mj-lt"/>
              <a:buAutoNum type="arabicPeriod"/>
            </a:pPr>
            <a:r>
              <a:rPr lang="en-US" sz="2400" dirty="0" smtClean="0">
                <a:solidFill>
                  <a:schemeClr val="tx1">
                    <a:lumMod val="50000"/>
                    <a:lumOff val="50000"/>
                  </a:schemeClr>
                </a:solidFill>
              </a:rPr>
              <a:t>Effectively </a:t>
            </a:r>
            <a:r>
              <a:rPr lang="en-US" sz="2400" dirty="0">
                <a:solidFill>
                  <a:schemeClr val="tx1">
                    <a:lumMod val="50000"/>
                    <a:lumOff val="50000"/>
                  </a:schemeClr>
                </a:solidFill>
              </a:rPr>
              <a:t>transferred the authority for allocating property tax revenues from local government to the state.</a:t>
            </a:r>
          </a:p>
          <a:p>
            <a:endParaRPr lang="en-US" dirty="0" smtClean="0">
              <a:solidFill>
                <a:schemeClr val="tx1">
                  <a:lumMod val="50000"/>
                  <a:lumOff val="50000"/>
                </a:schemeClr>
              </a:solidFill>
            </a:endParaRPr>
          </a:p>
        </p:txBody>
      </p:sp>
      <p:sp>
        <p:nvSpPr>
          <p:cNvPr id="4" name="Oval 3"/>
          <p:cNvSpPr/>
          <p:nvPr/>
        </p:nvSpPr>
        <p:spPr>
          <a:xfrm>
            <a:off x="2224314" y="2558142"/>
            <a:ext cx="457200" cy="457200"/>
          </a:xfrm>
          <a:prstGeom prst="ellipse">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2930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5488"/>
            <a:ext cx="8228190" cy="2648712"/>
          </a:xfrm>
        </p:spPr>
        <p:txBody>
          <a:bodyPr>
            <a:normAutofit/>
          </a:bodyPr>
          <a:lstStyle/>
          <a:p>
            <a:r>
              <a:rPr lang="en-US" dirty="0" smtClean="0"/>
              <a:t>Proposition 13: </a:t>
            </a:r>
            <a:br>
              <a:rPr lang="en-US" dirty="0" smtClean="0"/>
            </a:br>
            <a:r>
              <a:rPr lang="en-US" dirty="0" smtClean="0"/>
              <a:t>The People’s Initiative to Limit Property Taxation (1978)</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272090"/>
            <a:ext cx="8151990" cy="335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9566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438275"/>
            <a:ext cx="4000500" cy="5267325"/>
          </a:xfrm>
          <a:prstGeom prst="rect">
            <a:avLst/>
          </a:prstGeom>
        </p:spPr>
      </p:pic>
      <p:sp>
        <p:nvSpPr>
          <p:cNvPr id="7" name="Title 1"/>
          <p:cNvSpPr>
            <a:spLocks noGrp="1"/>
          </p:cNvSpPr>
          <p:nvPr>
            <p:ph type="title"/>
          </p:nvPr>
        </p:nvSpPr>
        <p:spPr>
          <a:xfrm>
            <a:off x="533400" y="304800"/>
            <a:ext cx="8229600" cy="1143000"/>
          </a:xfrm>
        </p:spPr>
        <p:txBody>
          <a:bodyPr>
            <a:noAutofit/>
          </a:bodyPr>
          <a:lstStyle/>
          <a:p>
            <a:pPr algn="ctr"/>
            <a:r>
              <a:rPr lang="en-US" dirty="0" smtClean="0"/>
              <a:t>Enter Howard Jarvis…</a:t>
            </a:r>
            <a:endParaRPr lang="en-US" dirty="0"/>
          </a:p>
        </p:txBody>
      </p:sp>
      <p:sp>
        <p:nvSpPr>
          <p:cNvPr id="8" name="Content Placeholder 2"/>
          <p:cNvSpPr>
            <a:spLocks noGrp="1"/>
          </p:cNvSpPr>
          <p:nvPr>
            <p:ph idx="1"/>
          </p:nvPr>
        </p:nvSpPr>
        <p:spPr>
          <a:xfrm>
            <a:off x="4572000" y="1676400"/>
            <a:ext cx="4114800" cy="4648200"/>
          </a:xfrm>
        </p:spPr>
        <p:txBody>
          <a:bodyPr>
            <a:normAutofit lnSpcReduction="10000"/>
          </a:bodyPr>
          <a:lstStyle/>
          <a:p>
            <a:r>
              <a:rPr lang="en-US" dirty="0" smtClean="0"/>
              <a:t>His LA home, purchased for $8,000 in 1941, which was assessed at $80,000 in 1976.</a:t>
            </a:r>
          </a:p>
          <a:p>
            <a:r>
              <a:rPr lang="en-US" dirty="0" smtClean="0"/>
              <a:t>Jarvis began circulating initiative petitions for simple property tax reform which he also argued would enact a necessary constraint upon the size of governmen</a:t>
            </a:r>
            <a:r>
              <a:rPr lang="en-US" dirty="0"/>
              <a:t>t</a:t>
            </a:r>
          </a:p>
        </p:txBody>
      </p:sp>
    </p:spTree>
    <p:extLst>
      <p:ext uri="{BB962C8B-B14F-4D97-AF65-F5344CB8AC3E}">
        <p14:creationId xmlns:p14="http://schemas.microsoft.com/office/powerpoint/2010/main" val="1602984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775" y="1515471"/>
            <a:ext cx="8398094" cy="5367623"/>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en-US" sz="2800" dirty="0" smtClean="0">
                <a:solidFill>
                  <a:prstClr val="black"/>
                </a:solidFill>
              </a:rPr>
              <a:t>Prop 13 was the fourth attempt by Jarvis to put a tax reform measure on the ballot.</a:t>
            </a:r>
          </a:p>
          <a:p>
            <a:pPr marL="274320" lvl="0" indent="-274320">
              <a:spcBef>
                <a:spcPct val="20000"/>
              </a:spcBef>
              <a:buClr>
                <a:srgbClr val="0BD0D9"/>
              </a:buClr>
              <a:buSzPct val="95000"/>
              <a:buFont typeface="Wingdings 2"/>
              <a:buChar char=""/>
            </a:pPr>
            <a:r>
              <a:rPr lang="en-US" sz="2800" dirty="0" smtClean="0">
                <a:solidFill>
                  <a:prstClr val="black"/>
                </a:solidFill>
              </a:rPr>
              <a:t>In 1977, under threat of yet another reform initiative, the CA Legislature proposed 22 different tax reform plans, but adjourned in the fall of 1977 without passing any of them</a:t>
            </a:r>
          </a:p>
          <a:p>
            <a:pPr marL="731520" lvl="1" indent="-274320">
              <a:spcBef>
                <a:spcPct val="20000"/>
              </a:spcBef>
              <a:buClr>
                <a:srgbClr val="0BD0D9"/>
              </a:buClr>
              <a:buSzPct val="95000"/>
              <a:buFont typeface="Wingdings 2"/>
              <a:buChar char=""/>
            </a:pPr>
            <a:r>
              <a:rPr lang="en-US" sz="2800" dirty="0" smtClean="0">
                <a:solidFill>
                  <a:prstClr val="black"/>
                </a:solidFill>
              </a:rPr>
              <a:t>Voters reacted by signing petitions and the Jarvis proposition secured a place on the ballot.</a:t>
            </a:r>
          </a:p>
          <a:p>
            <a:pPr marL="274320" lvl="0" indent="-274320">
              <a:spcBef>
                <a:spcPct val="20000"/>
              </a:spcBef>
              <a:buClr>
                <a:srgbClr val="0BD0D9"/>
              </a:buClr>
              <a:buSzPct val="95000"/>
              <a:buFont typeface="Wingdings 2"/>
              <a:buChar char=""/>
            </a:pPr>
            <a:r>
              <a:rPr lang="en-US" sz="2800" dirty="0" smtClean="0">
                <a:solidFill>
                  <a:prstClr val="black"/>
                </a:solidFill>
              </a:rPr>
              <a:t>Upon reconvening in 1978, the Legislature put a watered down measure on the ballot alongside Prop 13, but it failed.</a:t>
            </a:r>
            <a:endParaRPr lang="en-US" sz="2600" dirty="0">
              <a:solidFill>
                <a:prstClr val="black"/>
              </a:solidFill>
            </a:endParaRPr>
          </a:p>
          <a:p>
            <a:pPr lvl="1"/>
            <a:endParaRPr lang="en-US" dirty="0">
              <a:solidFill>
                <a:prstClr val="black"/>
              </a:solidFill>
            </a:endParaRPr>
          </a:p>
        </p:txBody>
      </p:sp>
      <p:sp>
        <p:nvSpPr>
          <p:cNvPr id="122" name="Title 1"/>
          <p:cNvSpPr txBox="1">
            <a:spLocks/>
          </p:cNvSpPr>
          <p:nvPr/>
        </p:nvSpPr>
        <p:spPr>
          <a:xfrm>
            <a:off x="533400" y="533400"/>
            <a:ext cx="8229600" cy="838200"/>
          </a:xfrm>
          <a:prstGeom prst="rect">
            <a:avLst/>
          </a:prstGeom>
        </p:spPr>
        <p:txBody>
          <a:bodyPr>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dirty="0"/>
          </a:p>
        </p:txBody>
      </p:sp>
      <p:sp>
        <p:nvSpPr>
          <p:cNvPr id="4" name="Title 1"/>
          <p:cNvSpPr txBox="1">
            <a:spLocks/>
          </p:cNvSpPr>
          <p:nvPr/>
        </p:nvSpPr>
        <p:spPr>
          <a:xfrm>
            <a:off x="685800" y="685800"/>
            <a:ext cx="8229600" cy="8382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The Legislature Fails to Act</a:t>
            </a:r>
            <a:endParaRPr lang="en-US" dirty="0"/>
          </a:p>
        </p:txBody>
      </p:sp>
    </p:spTree>
    <p:extLst>
      <p:ext uri="{BB962C8B-B14F-4D97-AF65-F5344CB8AC3E}">
        <p14:creationId xmlns:p14="http://schemas.microsoft.com/office/powerpoint/2010/main" val="30392504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Rectangle 338"/>
          <p:cNvSpPr/>
          <p:nvPr/>
        </p:nvSpPr>
        <p:spPr>
          <a:xfrm>
            <a:off x="339775" y="1515471"/>
            <a:ext cx="8398094" cy="3607141"/>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en-US" sz="2400" dirty="0" smtClean="0"/>
              <a:t>June 6, 1978: Prop 13 was passed by California voters on a statewide gubernatorial primary ballot. </a:t>
            </a:r>
          </a:p>
          <a:p>
            <a:pPr marL="274320" lvl="0" indent="-274320">
              <a:spcBef>
                <a:spcPct val="20000"/>
              </a:spcBef>
              <a:buClr>
                <a:srgbClr val="0BD0D9"/>
              </a:buClr>
              <a:buSzPct val="95000"/>
              <a:buFont typeface="Wingdings 2"/>
              <a:buChar char=""/>
            </a:pPr>
            <a:r>
              <a:rPr lang="en-US" sz="2400" dirty="0" smtClean="0"/>
              <a:t>It </a:t>
            </a:r>
            <a:r>
              <a:rPr lang="en-US" sz="2400" dirty="0"/>
              <a:t>received more then 4.2 million votes or ~</a:t>
            </a:r>
            <a:r>
              <a:rPr lang="en-US" sz="2400" dirty="0" smtClean="0"/>
              <a:t>62%</a:t>
            </a:r>
          </a:p>
          <a:p>
            <a:pPr marL="274320" lvl="0" indent="-274320">
              <a:spcBef>
                <a:spcPct val="20000"/>
              </a:spcBef>
              <a:buClr>
                <a:srgbClr val="0BD0D9"/>
              </a:buClr>
              <a:buSzPct val="95000"/>
              <a:buFont typeface="Wingdings 2"/>
              <a:buChar char=""/>
            </a:pPr>
            <a:r>
              <a:rPr lang="en-US" sz="2400" dirty="0" smtClean="0"/>
              <a:t>Also </a:t>
            </a:r>
            <a:r>
              <a:rPr lang="en-US" sz="2400" dirty="0"/>
              <a:t>on the ballot: Incumbent Governor Jerry </a:t>
            </a:r>
            <a:r>
              <a:rPr lang="en-US" sz="2400" dirty="0" smtClean="0"/>
              <a:t>Brown</a:t>
            </a:r>
          </a:p>
          <a:p>
            <a:pPr marL="731520" lvl="1" indent="-274320">
              <a:spcBef>
                <a:spcPct val="20000"/>
              </a:spcBef>
              <a:buClr>
                <a:srgbClr val="0BD0D9"/>
              </a:buClr>
              <a:buSzPct val="95000"/>
              <a:buFont typeface="Wingdings 2"/>
              <a:buChar char=""/>
            </a:pPr>
            <a:r>
              <a:rPr lang="en-US" sz="2400" dirty="0" smtClean="0"/>
              <a:t>Gov</a:t>
            </a:r>
            <a:r>
              <a:rPr lang="en-US" sz="2400" dirty="0"/>
              <a:t>. Brown did not support Prop 13 during the primary, but afterward announced “the people have spoken, and as Governor I will diligently enforce their will.”</a:t>
            </a:r>
          </a:p>
          <a:p>
            <a:pPr lvl="1">
              <a:defRPr/>
            </a:pPr>
            <a:endParaRPr lang="en-US" sz="2800" dirty="0" smtClean="0"/>
          </a:p>
          <a:p>
            <a:pPr lvl="1"/>
            <a:endParaRPr lang="en-US" dirty="0">
              <a:solidFill>
                <a:prstClr val="black"/>
              </a:solidFill>
            </a:endParaRPr>
          </a:p>
        </p:txBody>
      </p:sp>
      <p:pic>
        <p:nvPicPr>
          <p:cNvPr id="2050" name="Picture 2" descr="https://encrypted-tbn1.gstatic.com/images?q=tbn:ANd9GcTXyjJ4zAkPmLkToB2O1-7I0dcXii4u1ih7kkmqZ7SMxH5o3gy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894" y="470534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Rh0XLXng8kiGN-87KY4cMlUiuP8uOBaab9sfdEdqGBQWa-B73Lw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75" y="4648200"/>
            <a:ext cx="24003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33400" y="533400"/>
            <a:ext cx="8229600" cy="838200"/>
          </a:xfrm>
        </p:spPr>
        <p:txBody>
          <a:bodyPr>
            <a:normAutofit/>
          </a:bodyPr>
          <a:lstStyle/>
          <a:p>
            <a:pPr algn="ctr"/>
            <a:r>
              <a:rPr lang="en-US" dirty="0" smtClean="0"/>
              <a:t>The 1978 Election</a:t>
            </a:r>
            <a:endParaRPr lang="en-US" dirty="0"/>
          </a:p>
        </p:txBody>
      </p:sp>
      <p:pic>
        <p:nvPicPr>
          <p:cNvPr id="2054" name="Picture 6" descr="A campaign button that is part of the California State Library collection, recalls the Jarvis-Gann Initiative of 1978, better known today simply as Prop. 13. Lea Suzuki/The Chronicle file photo">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403" t="10991" r="19179" b="7377"/>
          <a:stretch/>
        </p:blipFill>
        <p:spPr bwMode="auto">
          <a:xfrm>
            <a:off x="3541993" y="4693218"/>
            <a:ext cx="1993658" cy="182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3610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38200"/>
          </a:xfrm>
        </p:spPr>
        <p:txBody>
          <a:bodyPr>
            <a:normAutofit/>
          </a:bodyPr>
          <a:lstStyle/>
          <a:p>
            <a:pPr algn="ctr"/>
            <a:r>
              <a:rPr lang="en-US" dirty="0" smtClean="0"/>
              <a:t>Prop 13: Immediate Effects</a:t>
            </a:r>
            <a:endParaRPr lang="en-US" dirty="0"/>
          </a:p>
        </p:txBody>
      </p:sp>
      <p:sp>
        <p:nvSpPr>
          <p:cNvPr id="3" name="Content Placeholder 2"/>
          <p:cNvSpPr>
            <a:spLocks noGrp="1"/>
          </p:cNvSpPr>
          <p:nvPr>
            <p:ph idx="1"/>
          </p:nvPr>
        </p:nvSpPr>
        <p:spPr>
          <a:xfrm>
            <a:off x="457200" y="1524000"/>
            <a:ext cx="8229600" cy="5181600"/>
          </a:xfrm>
        </p:spPr>
        <p:txBody>
          <a:bodyPr>
            <a:normAutofit/>
          </a:bodyPr>
          <a:lstStyle/>
          <a:p>
            <a:r>
              <a:rPr lang="en-US" sz="2400" dirty="0" smtClean="0"/>
              <a:t>Property tax revenues fell by 57% or about $6 billion dollars in the first year</a:t>
            </a:r>
          </a:p>
          <a:p>
            <a:pPr lvl="1"/>
            <a:r>
              <a:rPr lang="en-US" sz="1800" dirty="0" smtClean="0"/>
              <a:t>Provided stability for property owners</a:t>
            </a:r>
          </a:p>
          <a:p>
            <a:pPr lvl="1"/>
            <a:r>
              <a:rPr lang="en-US" sz="1800" dirty="0" smtClean="0"/>
              <a:t>Lower property tax bills actually meant a windfall of increased personal income revenue for the state and federal governments</a:t>
            </a:r>
          </a:p>
          <a:p>
            <a:endParaRPr lang="en-US" sz="2400" dirty="0" smtClean="0"/>
          </a:p>
          <a:p>
            <a:r>
              <a:rPr lang="en-US" sz="2400" dirty="0" smtClean="0"/>
              <a:t>The Legislature quickly passed SB 154 – a </a:t>
            </a:r>
            <a:r>
              <a:rPr lang="en-US" sz="2400" dirty="0" smtClean="0">
                <a:solidFill>
                  <a:srgbClr val="FF0000"/>
                </a:solidFill>
              </a:rPr>
              <a:t>bailout</a:t>
            </a:r>
            <a:r>
              <a:rPr lang="en-US" sz="2400" dirty="0" smtClean="0"/>
              <a:t> of local governments – and followed up with AB 8 the following year. These bills created much of the local government funding formula still in place today.</a:t>
            </a:r>
          </a:p>
          <a:p>
            <a:pPr lvl="1"/>
            <a:r>
              <a:rPr lang="en-US" sz="2000" dirty="0" smtClean="0"/>
              <a:t>The property tax is no longer a local tax; it is collected by the State and redistributed to the local governments.</a:t>
            </a:r>
          </a:p>
          <a:p>
            <a:pPr lvl="1"/>
            <a:r>
              <a:rPr lang="en-US" sz="2000" dirty="0" smtClean="0"/>
              <a:t>School Districts: now funded primarily through the state budget using a complicated formula.</a:t>
            </a:r>
          </a:p>
        </p:txBody>
      </p:sp>
    </p:spTree>
    <p:extLst>
      <p:ext uri="{BB962C8B-B14F-4D97-AF65-F5344CB8AC3E}">
        <p14:creationId xmlns:p14="http://schemas.microsoft.com/office/powerpoint/2010/main" val="4069517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38200"/>
          </a:xfrm>
        </p:spPr>
        <p:txBody>
          <a:bodyPr>
            <a:noAutofit/>
          </a:bodyPr>
          <a:lstStyle/>
          <a:p>
            <a:pPr algn="ctr"/>
            <a:r>
              <a:rPr lang="en-US" dirty="0" smtClean="0"/>
              <a:t>Prop 13 Basics</a:t>
            </a:r>
            <a:endParaRPr lang="en-US" dirty="0"/>
          </a:p>
        </p:txBody>
      </p:sp>
      <p:sp>
        <p:nvSpPr>
          <p:cNvPr id="3" name="Content Placeholder 2"/>
          <p:cNvSpPr>
            <a:spLocks noGrp="1"/>
          </p:cNvSpPr>
          <p:nvPr>
            <p:ph idx="1"/>
          </p:nvPr>
        </p:nvSpPr>
        <p:spPr>
          <a:xfrm>
            <a:off x="457200" y="1676400"/>
            <a:ext cx="8229600" cy="5029200"/>
          </a:xfrm>
        </p:spPr>
        <p:txBody>
          <a:bodyPr>
            <a:normAutofit/>
          </a:bodyPr>
          <a:lstStyle/>
          <a:p>
            <a:pPr marL="457200" indent="-457200">
              <a:lnSpc>
                <a:spcPct val="90000"/>
              </a:lnSpc>
              <a:spcAft>
                <a:spcPts val="600"/>
              </a:spcAft>
              <a:buFont typeface="+mj-lt"/>
              <a:buAutoNum type="arabicPeriod"/>
            </a:pPr>
            <a:r>
              <a:rPr lang="en-US" sz="2400" dirty="0" smtClean="0"/>
              <a:t>Limits </a:t>
            </a:r>
            <a:r>
              <a:rPr lang="en-US" sz="2400" dirty="0"/>
              <a:t>property tax rate to 1% of full market </a:t>
            </a:r>
            <a:r>
              <a:rPr lang="en-US" sz="2400" dirty="0" smtClean="0"/>
              <a:t>value</a:t>
            </a:r>
          </a:p>
          <a:p>
            <a:pPr marL="457200" indent="-457200">
              <a:lnSpc>
                <a:spcPct val="90000"/>
              </a:lnSpc>
              <a:spcAft>
                <a:spcPts val="600"/>
              </a:spcAft>
              <a:buFont typeface="+mj-lt"/>
              <a:buAutoNum type="arabicPeriod"/>
            </a:pPr>
            <a:r>
              <a:rPr lang="en-US" sz="2400" dirty="0" smtClean="0"/>
              <a:t>Caps </a:t>
            </a:r>
            <a:r>
              <a:rPr lang="en-US" sz="2400" dirty="0"/>
              <a:t>the increase in property value at 2% with reassessment at full market value </a:t>
            </a:r>
            <a:r>
              <a:rPr lang="en-US" sz="2400" i="1" dirty="0"/>
              <a:t>only </a:t>
            </a:r>
            <a:r>
              <a:rPr lang="en-US" sz="2400" dirty="0"/>
              <a:t>upon change of </a:t>
            </a:r>
            <a:r>
              <a:rPr lang="en-US" sz="2400" dirty="0" smtClean="0"/>
              <a:t>ownership</a:t>
            </a:r>
            <a:r>
              <a:rPr lang="en-US" sz="2400" dirty="0" smtClean="0">
                <a:solidFill>
                  <a:srgbClr val="FF0000"/>
                </a:solidFill>
              </a:rPr>
              <a:t>*</a:t>
            </a:r>
          </a:p>
          <a:p>
            <a:pPr marL="457200" indent="-457200">
              <a:lnSpc>
                <a:spcPct val="90000"/>
              </a:lnSpc>
              <a:spcAft>
                <a:spcPts val="600"/>
              </a:spcAft>
              <a:buFont typeface="+mj-lt"/>
              <a:buAutoNum type="arabicPeriod"/>
            </a:pPr>
            <a:r>
              <a:rPr lang="en-US" sz="2400" dirty="0" smtClean="0"/>
              <a:t>Rolled </a:t>
            </a:r>
            <a:r>
              <a:rPr lang="en-US" sz="2400" dirty="0"/>
              <a:t>back property values for tax purposes to </a:t>
            </a:r>
            <a:r>
              <a:rPr lang="en-US" sz="2400" dirty="0" smtClean="0"/>
              <a:t>1976 levels</a:t>
            </a:r>
          </a:p>
          <a:p>
            <a:pPr marL="457200" indent="-457200">
              <a:lnSpc>
                <a:spcPct val="90000"/>
              </a:lnSpc>
              <a:spcAft>
                <a:spcPts val="600"/>
              </a:spcAft>
              <a:buFont typeface="+mj-lt"/>
              <a:buAutoNum type="arabicPeriod"/>
            </a:pPr>
            <a:r>
              <a:rPr lang="en-US" sz="2400" dirty="0" smtClean="0"/>
              <a:t>Requires </a:t>
            </a:r>
            <a:r>
              <a:rPr lang="en-US" sz="2400" dirty="0"/>
              <a:t>2/3 voter approval to raise “special </a:t>
            </a:r>
            <a:r>
              <a:rPr lang="en-US" sz="2400" dirty="0" smtClean="0"/>
              <a:t>taxes”</a:t>
            </a:r>
          </a:p>
          <a:p>
            <a:pPr marL="457200" indent="-457200">
              <a:lnSpc>
                <a:spcPct val="90000"/>
              </a:lnSpc>
              <a:spcAft>
                <a:spcPts val="600"/>
              </a:spcAft>
              <a:buFont typeface="+mj-lt"/>
              <a:buAutoNum type="arabicPeriod"/>
            </a:pPr>
            <a:r>
              <a:rPr lang="en-US" sz="2400" dirty="0" smtClean="0"/>
              <a:t>Requires </a:t>
            </a:r>
            <a:r>
              <a:rPr lang="en-US" sz="2400" dirty="0"/>
              <a:t>any increase in state taxes to be approved by 2/3 vote of the state </a:t>
            </a:r>
            <a:r>
              <a:rPr lang="en-US" sz="2400" dirty="0" smtClean="0"/>
              <a:t>legislature</a:t>
            </a:r>
          </a:p>
          <a:p>
            <a:pPr marL="457200" indent="-457200">
              <a:lnSpc>
                <a:spcPct val="90000"/>
              </a:lnSpc>
              <a:spcAft>
                <a:spcPts val="600"/>
              </a:spcAft>
              <a:buFont typeface="+mj-lt"/>
              <a:buAutoNum type="arabicPeriod"/>
            </a:pPr>
            <a:r>
              <a:rPr lang="en-US" sz="2400" dirty="0" smtClean="0"/>
              <a:t>Effectively </a:t>
            </a:r>
            <a:r>
              <a:rPr lang="en-US" sz="2400" dirty="0"/>
              <a:t>transferred the authority for allocating property tax revenues from local government to the state.</a:t>
            </a:r>
          </a:p>
          <a:p>
            <a:endParaRPr lang="en-US" dirty="0" smtClean="0"/>
          </a:p>
        </p:txBody>
      </p:sp>
    </p:spTree>
    <p:extLst>
      <p:ext uri="{BB962C8B-B14F-4D97-AF65-F5344CB8AC3E}">
        <p14:creationId xmlns:p14="http://schemas.microsoft.com/office/powerpoint/2010/main" val="25331137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760"/>
          <a:stretch/>
        </p:blipFill>
        <p:spPr>
          <a:xfrm>
            <a:off x="76201" y="1524000"/>
            <a:ext cx="8991600" cy="5040960"/>
          </a:xfrm>
          <a:prstGeom prst="rect">
            <a:avLst/>
          </a:prstGeom>
        </p:spPr>
      </p:pic>
      <p:sp>
        <p:nvSpPr>
          <p:cNvPr id="7" name="TextBox 6"/>
          <p:cNvSpPr txBox="1"/>
          <p:nvPr/>
        </p:nvSpPr>
        <p:spPr>
          <a:xfrm>
            <a:off x="457200" y="6564292"/>
            <a:ext cx="2292152" cy="338554"/>
          </a:xfrm>
          <a:prstGeom prst="rect">
            <a:avLst/>
          </a:prstGeom>
          <a:noFill/>
        </p:spPr>
        <p:txBody>
          <a:bodyPr wrap="square" rtlCol="0">
            <a:spAutoFit/>
          </a:bodyPr>
          <a:lstStyle/>
          <a:p>
            <a:r>
              <a:rPr lang="en-US" sz="800" b="1" dirty="0" smtClean="0">
                <a:latin typeface="Arial" pitchFamily="34" charset="0"/>
                <a:cs typeface="Arial" pitchFamily="34" charset="0"/>
              </a:rPr>
              <a:t>Source</a:t>
            </a:r>
            <a:r>
              <a:rPr lang="en-US" sz="800" b="1" dirty="0">
                <a:latin typeface="Arial" pitchFamily="34" charset="0"/>
                <a:cs typeface="Arial" pitchFamily="34" charset="0"/>
              </a:rPr>
              <a:t>: Legislative Analyst Office</a:t>
            </a:r>
          </a:p>
          <a:p>
            <a:endParaRPr lang="en-US" sz="800" b="1" dirty="0">
              <a:latin typeface="Arial" pitchFamily="34" charset="0"/>
              <a:cs typeface="Arial" pitchFamily="34" charset="0"/>
            </a:endParaRPr>
          </a:p>
        </p:txBody>
      </p:sp>
      <p:sp>
        <p:nvSpPr>
          <p:cNvPr id="8" name="Title 1"/>
          <p:cNvSpPr txBox="1">
            <a:spLocks/>
          </p:cNvSpPr>
          <p:nvPr/>
        </p:nvSpPr>
        <p:spPr>
          <a:xfrm>
            <a:off x="533400" y="533400"/>
            <a:ext cx="8229600" cy="8382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Prop 13 In Practice</a:t>
            </a:r>
            <a:endParaRPr lang="en-US" dirty="0"/>
          </a:p>
        </p:txBody>
      </p:sp>
    </p:spTree>
    <p:extLst>
      <p:ext uri="{BB962C8B-B14F-4D97-AF65-F5344CB8AC3E}">
        <p14:creationId xmlns:p14="http://schemas.microsoft.com/office/powerpoint/2010/main" val="1952794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noAutofit/>
          </a:bodyPr>
          <a:lstStyle/>
          <a:p>
            <a:pPr algn="ctr"/>
            <a:r>
              <a:rPr lang="en-US" sz="4000" dirty="0" smtClean="0">
                <a:solidFill>
                  <a:srgbClr val="FF0000"/>
                </a:solidFill>
              </a:rPr>
              <a:t>*</a:t>
            </a:r>
            <a:r>
              <a:rPr lang="en-US" sz="4000" dirty="0" smtClean="0"/>
              <a:t>Improvements are Assessed </a:t>
            </a:r>
            <a:r>
              <a:rPr lang="en-US" sz="4000" i="1" u="sng" dirty="0" smtClean="0"/>
              <a:t>Separately</a:t>
            </a:r>
            <a:endParaRPr lang="en-US" sz="4000" i="1" u="sng" dirty="0"/>
          </a:p>
        </p:txBody>
      </p:sp>
      <p:sp>
        <p:nvSpPr>
          <p:cNvPr id="3" name="Content Placeholder 2"/>
          <p:cNvSpPr>
            <a:spLocks noGrp="1"/>
          </p:cNvSpPr>
          <p:nvPr>
            <p:ph idx="1"/>
          </p:nvPr>
        </p:nvSpPr>
        <p:spPr>
          <a:xfrm>
            <a:off x="457200" y="1676400"/>
            <a:ext cx="8229600" cy="5029200"/>
          </a:xfrm>
        </p:spPr>
        <p:txBody>
          <a:bodyPr>
            <a:normAutofit/>
          </a:bodyPr>
          <a:lstStyle/>
          <a:p>
            <a:r>
              <a:rPr lang="en-US" sz="2400" dirty="0" smtClean="0"/>
              <a:t>E.g. If you purchased a home in 2002 and added a garage in 2010, the home and the garage would be assessed separately – each based on the market rate when they were acquired. </a:t>
            </a:r>
          </a:p>
          <a:p>
            <a:endParaRPr lang="en-US" sz="2400" dirty="0" smtClean="0"/>
          </a:p>
          <a:p>
            <a:r>
              <a:rPr lang="en-US" sz="2400" dirty="0" smtClean="0"/>
              <a:t>Specific property improvements that do </a:t>
            </a:r>
            <a:r>
              <a:rPr lang="en-US" sz="2400" u="sng" dirty="0" smtClean="0"/>
              <a:t>not</a:t>
            </a:r>
            <a:r>
              <a:rPr lang="en-US" sz="2400" dirty="0" smtClean="0"/>
              <a:t> increase the assessed value: </a:t>
            </a:r>
          </a:p>
          <a:p>
            <a:pPr lvl="2"/>
            <a:r>
              <a:rPr lang="en-US" dirty="0" smtClean="0"/>
              <a:t>Reconstruction following a natural disaster (1978)</a:t>
            </a:r>
          </a:p>
          <a:p>
            <a:pPr lvl="2"/>
            <a:r>
              <a:rPr lang="en-US" dirty="0"/>
              <a:t>S</a:t>
            </a:r>
            <a:r>
              <a:rPr lang="en-US" dirty="0" smtClean="0"/>
              <a:t>olar energy construction (1980)</a:t>
            </a:r>
          </a:p>
          <a:p>
            <a:pPr lvl="2"/>
            <a:r>
              <a:rPr lang="en-US" dirty="0" smtClean="0"/>
              <a:t>Fire-safety improvements (1984)</a:t>
            </a:r>
          </a:p>
          <a:p>
            <a:pPr lvl="2"/>
            <a:r>
              <a:rPr lang="en-US" dirty="0"/>
              <a:t>A</a:t>
            </a:r>
            <a:r>
              <a:rPr lang="en-US" dirty="0" smtClean="0"/>
              <a:t>ccessibility construction (1990 &amp; expanded in 1994)</a:t>
            </a:r>
          </a:p>
          <a:p>
            <a:pPr lvl="2"/>
            <a:r>
              <a:rPr lang="en-US" dirty="0"/>
              <a:t>R</a:t>
            </a:r>
            <a:r>
              <a:rPr lang="en-US" dirty="0" smtClean="0"/>
              <a:t>econstruction/repair of environmental contamination (1998)</a:t>
            </a:r>
          </a:p>
          <a:p>
            <a:pPr lvl="2"/>
            <a:r>
              <a:rPr lang="en-US" dirty="0"/>
              <a:t>S</a:t>
            </a:r>
            <a:r>
              <a:rPr lang="en-US" dirty="0" smtClean="0"/>
              <a:t>eismic safety improvements (2o10)</a:t>
            </a:r>
          </a:p>
        </p:txBody>
      </p:sp>
    </p:spTree>
    <p:extLst>
      <p:ext uri="{BB962C8B-B14F-4D97-AF65-F5344CB8AC3E}">
        <p14:creationId xmlns:p14="http://schemas.microsoft.com/office/powerpoint/2010/main" val="42235441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3123</TotalTime>
  <Words>1635</Words>
  <Application>Microsoft Office PowerPoint</Application>
  <PresentationFormat>On-screen Show (4:3)</PresentationFormat>
  <Paragraphs>169</Paragraphs>
  <Slides>21</Slides>
  <Notes>21</Notes>
  <HiddenSlides>4</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A Brief History &amp; Enduring Legacy of Prop 13</vt:lpstr>
      <vt:lpstr>PowerPoint Presentation</vt:lpstr>
      <vt:lpstr>Enter Howard Jarvis…</vt:lpstr>
      <vt:lpstr>PowerPoint Presentation</vt:lpstr>
      <vt:lpstr>The 1978 Election</vt:lpstr>
      <vt:lpstr>Prop 13: Immediate Effects</vt:lpstr>
      <vt:lpstr>Prop 13 Basics</vt:lpstr>
      <vt:lpstr>PowerPoint Presentation</vt:lpstr>
      <vt:lpstr>*Improvements are Assessed Separately</vt:lpstr>
      <vt:lpstr>Prop 13: City Perspective</vt:lpstr>
      <vt:lpstr>Prop 13:Who Pays?</vt:lpstr>
      <vt:lpstr>Prop 13 Reform? </vt:lpstr>
      <vt:lpstr>Prop 13: How much is 1% worth?</vt:lpstr>
      <vt:lpstr>ERAF: The Educational Revenue Augmentation Fund</vt:lpstr>
      <vt:lpstr>Property Tax Revenues: A Constant Tug-of-War</vt:lpstr>
      <vt:lpstr>Prop 13: Legislative Proposals</vt:lpstr>
      <vt:lpstr>Questions?</vt:lpstr>
      <vt:lpstr>Latest Progeny of Prop 13</vt:lpstr>
      <vt:lpstr>Leading Sources of CA City Revenues</vt:lpstr>
      <vt:lpstr>That Asterisk… </vt:lpstr>
      <vt:lpstr>Proposition 13:  The People’s Initiative to Limit Property Taxation (1978)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Kiernan</dc:creator>
  <cp:lastModifiedBy>Marcy Hiratzka</cp:lastModifiedBy>
  <cp:revision>87</cp:revision>
  <cp:lastPrinted>2013-10-23T23:02:25Z</cp:lastPrinted>
  <dcterms:created xsi:type="dcterms:W3CDTF">2013-10-14T22:05:30Z</dcterms:created>
  <dcterms:modified xsi:type="dcterms:W3CDTF">2013-10-25T20:15:14Z</dcterms:modified>
</cp:coreProperties>
</file>